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handoutMasterIdLst>
    <p:handoutMasterId r:id="rId41"/>
  </p:handoutMasterIdLst>
  <p:sldIdLst>
    <p:sldId id="256" r:id="rId5"/>
    <p:sldId id="263" r:id="rId6"/>
    <p:sldId id="550145256" r:id="rId7"/>
    <p:sldId id="550145267" r:id="rId8"/>
    <p:sldId id="550145268" r:id="rId9"/>
    <p:sldId id="550145269" r:id="rId10"/>
    <p:sldId id="550145270" r:id="rId11"/>
    <p:sldId id="550145271" r:id="rId12"/>
    <p:sldId id="550145272" r:id="rId13"/>
    <p:sldId id="550145273" r:id="rId14"/>
    <p:sldId id="550145274" r:id="rId15"/>
    <p:sldId id="550145275" r:id="rId16"/>
    <p:sldId id="550145276" r:id="rId17"/>
    <p:sldId id="550145277" r:id="rId18"/>
    <p:sldId id="550145278" r:id="rId19"/>
    <p:sldId id="550145279" r:id="rId20"/>
    <p:sldId id="550145254" r:id="rId21"/>
    <p:sldId id="550145255" r:id="rId22"/>
    <p:sldId id="550145257" r:id="rId23"/>
    <p:sldId id="550145258" r:id="rId24"/>
    <p:sldId id="550145280" r:id="rId25"/>
    <p:sldId id="550145319" r:id="rId26"/>
    <p:sldId id="550145281" r:id="rId27"/>
    <p:sldId id="550145282" r:id="rId28"/>
    <p:sldId id="550145283" r:id="rId29"/>
    <p:sldId id="550145284" r:id="rId30"/>
    <p:sldId id="550145285" r:id="rId31"/>
    <p:sldId id="550145286" r:id="rId32"/>
    <p:sldId id="550145318" r:id="rId33"/>
    <p:sldId id="550145287" r:id="rId34"/>
    <p:sldId id="550145289" r:id="rId35"/>
    <p:sldId id="550145290" r:id="rId36"/>
    <p:sldId id="550145291" r:id="rId37"/>
    <p:sldId id="550145292" r:id="rId38"/>
    <p:sldId id="550145293" r:id="rId39"/>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FFFFFF"/>
    <a:srgbClr val="D1D1D1"/>
    <a:srgbClr val="C0C0C0"/>
    <a:srgbClr val="B8B8B8"/>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657" autoAdjust="0"/>
    <p:restoredTop sz="40979" autoAdjust="0"/>
  </p:normalViewPr>
  <p:slideViewPr>
    <p:cSldViewPr snapToGrid="0">
      <p:cViewPr varScale="1">
        <p:scale>
          <a:sx n="34" d="100"/>
          <a:sy n="34" d="100"/>
        </p:scale>
        <p:origin x="368" y="284"/>
      </p:cViewPr>
      <p:guideLst/>
    </p:cSldViewPr>
  </p:slideViewPr>
  <p:outlineViewPr>
    <p:cViewPr>
      <p:scale>
        <a:sx n="33" d="100"/>
        <a:sy n="33" d="100"/>
      </p:scale>
      <p:origin x="0" y="-15810"/>
    </p:cViewPr>
  </p:outlineViewPr>
  <p:notesTextViewPr>
    <p:cViewPr>
      <p:scale>
        <a:sx n="3" d="2"/>
        <a:sy n="3" d="2"/>
      </p:scale>
      <p:origin x="0" y="0"/>
    </p:cViewPr>
  </p:notesTextViewPr>
  <p:sorterViewPr>
    <p:cViewPr>
      <p:scale>
        <a:sx n="40" d="100"/>
        <a:sy n="40" d="100"/>
      </p:scale>
      <p:origin x="0" y="-14604"/>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tubh Tangsali" userId="1724dc3b-4635-4158-84a5-66baf4742ecf" providerId="ADAL" clId="{504642C3-B009-4622-AAD8-0F2135F6627A}"/>
    <pc:docChg chg="undo custSel addSld delSld modSld sldOrd modMainMaster">
      <pc:chgData name="Kaustubh Tangsali" userId="1724dc3b-4635-4158-84a5-66baf4742ecf" providerId="ADAL" clId="{504642C3-B009-4622-AAD8-0F2135F6627A}" dt="2022-09-06T17:40:16.611" v="41653"/>
      <pc:docMkLst>
        <pc:docMk/>
      </pc:docMkLst>
      <pc:sldChg chg="addSp delSp modSp mod modTransition modAnim modNotesTx">
        <pc:chgData name="Kaustubh Tangsali" userId="1724dc3b-4635-4158-84a5-66baf4742ecf" providerId="ADAL" clId="{504642C3-B009-4622-AAD8-0F2135F6627A}" dt="2022-09-02T00:34:48.443" v="28772"/>
        <pc:sldMkLst>
          <pc:docMk/>
          <pc:sldMk cId="1887837470" sldId="256"/>
        </pc:sldMkLst>
      </pc:sldChg>
      <pc:sldChg chg="del">
        <pc:chgData name="Kaustubh Tangsali" userId="1724dc3b-4635-4158-84a5-66baf4742ecf" providerId="ADAL" clId="{504642C3-B009-4622-AAD8-0F2135F6627A}" dt="2022-08-15T07:27:45.337" v="9888" actId="47"/>
        <pc:sldMkLst>
          <pc:docMk/>
          <pc:sldMk cId="3207529250" sldId="257"/>
        </pc:sldMkLst>
      </pc:sldChg>
      <pc:sldChg chg="del">
        <pc:chgData name="Kaustubh Tangsali" userId="1724dc3b-4635-4158-84a5-66baf4742ecf" providerId="ADAL" clId="{504642C3-B009-4622-AAD8-0F2135F6627A}" dt="2022-08-14T18:47:37.066" v="0" actId="47"/>
        <pc:sldMkLst>
          <pc:docMk/>
          <pc:sldMk cId="60364259" sldId="258"/>
        </pc:sldMkLst>
      </pc:sldChg>
      <pc:sldChg chg="del">
        <pc:chgData name="Kaustubh Tangsali" userId="1724dc3b-4635-4158-84a5-66baf4742ecf" providerId="ADAL" clId="{504642C3-B009-4622-AAD8-0F2135F6627A}" dt="2022-08-15T00:10:38.310" v="3004" actId="47"/>
        <pc:sldMkLst>
          <pc:docMk/>
          <pc:sldMk cId="3351089257" sldId="259"/>
        </pc:sldMkLst>
      </pc:sldChg>
      <pc:sldChg chg="del">
        <pc:chgData name="Kaustubh Tangsali" userId="1724dc3b-4635-4158-84a5-66baf4742ecf" providerId="ADAL" clId="{504642C3-B009-4622-AAD8-0F2135F6627A}" dt="2022-08-15T07:27:45.337" v="9888" actId="47"/>
        <pc:sldMkLst>
          <pc:docMk/>
          <pc:sldMk cId="1596348968" sldId="260"/>
        </pc:sldMkLst>
      </pc:sldChg>
      <pc:sldChg chg="del">
        <pc:chgData name="Kaustubh Tangsali" userId="1724dc3b-4635-4158-84a5-66baf4742ecf" providerId="ADAL" clId="{504642C3-B009-4622-AAD8-0F2135F6627A}" dt="2022-08-15T07:27:45.337" v="9888" actId="47"/>
        <pc:sldMkLst>
          <pc:docMk/>
          <pc:sldMk cId="1875376187" sldId="261"/>
        </pc:sldMkLst>
      </pc:sldChg>
      <pc:sldChg chg="del">
        <pc:chgData name="Kaustubh Tangsali" userId="1724dc3b-4635-4158-84a5-66baf4742ecf" providerId="ADAL" clId="{504642C3-B009-4622-AAD8-0F2135F6627A}" dt="2022-08-15T07:27:45.337" v="9888" actId="47"/>
        <pc:sldMkLst>
          <pc:docMk/>
          <pc:sldMk cId="1984425062" sldId="262"/>
        </pc:sldMkLst>
      </pc:sldChg>
      <pc:sldChg chg="addSp delSp modSp add del mod ord modTransition modAnim modNotesTx">
        <pc:chgData name="Kaustubh Tangsali" userId="1724dc3b-4635-4158-84a5-66baf4742ecf" providerId="ADAL" clId="{504642C3-B009-4622-AAD8-0F2135F6627A}" dt="2022-09-05T20:16:29.357" v="28854" actId="1076"/>
        <pc:sldMkLst>
          <pc:docMk/>
          <pc:sldMk cId="1119704018" sldId="263"/>
        </pc:sldMkLst>
      </pc:sldChg>
      <pc:sldChg chg="del">
        <pc:chgData name="Kaustubh Tangsali" userId="1724dc3b-4635-4158-84a5-66baf4742ecf" providerId="ADAL" clId="{504642C3-B009-4622-AAD8-0F2135F6627A}" dt="2022-08-15T07:27:45.337" v="9888" actId="47"/>
        <pc:sldMkLst>
          <pc:docMk/>
          <pc:sldMk cId="2500864285" sldId="265"/>
        </pc:sldMkLst>
      </pc:sldChg>
      <pc:sldChg chg="del">
        <pc:chgData name="Kaustubh Tangsali" userId="1724dc3b-4635-4158-84a5-66baf4742ecf" providerId="ADAL" clId="{504642C3-B009-4622-AAD8-0F2135F6627A}" dt="2022-08-15T07:27:45.337" v="9888" actId="47"/>
        <pc:sldMkLst>
          <pc:docMk/>
          <pc:sldMk cId="878013304" sldId="266"/>
        </pc:sldMkLst>
      </pc:sldChg>
      <pc:sldChg chg="del">
        <pc:chgData name="Kaustubh Tangsali" userId="1724dc3b-4635-4158-84a5-66baf4742ecf" providerId="ADAL" clId="{504642C3-B009-4622-AAD8-0F2135F6627A}" dt="2022-08-15T07:27:45.337" v="9888" actId="47"/>
        <pc:sldMkLst>
          <pc:docMk/>
          <pc:sldMk cId="381311614" sldId="267"/>
        </pc:sldMkLst>
      </pc:sldChg>
      <pc:sldChg chg="del">
        <pc:chgData name="Kaustubh Tangsali" userId="1724dc3b-4635-4158-84a5-66baf4742ecf" providerId="ADAL" clId="{504642C3-B009-4622-AAD8-0F2135F6627A}" dt="2022-08-15T07:27:45.337" v="9888" actId="47"/>
        <pc:sldMkLst>
          <pc:docMk/>
          <pc:sldMk cId="4252684720" sldId="268"/>
        </pc:sldMkLst>
      </pc:sldChg>
      <pc:sldChg chg="del">
        <pc:chgData name="Kaustubh Tangsali" userId="1724dc3b-4635-4158-84a5-66baf4742ecf" providerId="ADAL" clId="{504642C3-B009-4622-AAD8-0F2135F6627A}" dt="2022-08-15T07:27:45.337" v="9888" actId="47"/>
        <pc:sldMkLst>
          <pc:docMk/>
          <pc:sldMk cId="3117761031" sldId="269"/>
        </pc:sldMkLst>
      </pc:sldChg>
      <pc:sldChg chg="del">
        <pc:chgData name="Kaustubh Tangsali" userId="1724dc3b-4635-4158-84a5-66baf4742ecf" providerId="ADAL" clId="{504642C3-B009-4622-AAD8-0F2135F6627A}" dt="2022-08-15T07:27:45.337" v="9888" actId="47"/>
        <pc:sldMkLst>
          <pc:docMk/>
          <pc:sldMk cId="434352495" sldId="271"/>
        </pc:sldMkLst>
      </pc:sldChg>
      <pc:sldChg chg="del">
        <pc:chgData name="Kaustubh Tangsali" userId="1724dc3b-4635-4158-84a5-66baf4742ecf" providerId="ADAL" clId="{504642C3-B009-4622-AAD8-0F2135F6627A}" dt="2022-08-15T07:27:45.337" v="9888" actId="47"/>
        <pc:sldMkLst>
          <pc:docMk/>
          <pc:sldMk cId="404556964" sldId="272"/>
        </pc:sldMkLst>
      </pc:sldChg>
      <pc:sldChg chg="del">
        <pc:chgData name="Kaustubh Tangsali" userId="1724dc3b-4635-4158-84a5-66baf4742ecf" providerId="ADAL" clId="{504642C3-B009-4622-AAD8-0F2135F6627A}" dt="2022-08-15T07:27:45.337" v="9888" actId="47"/>
        <pc:sldMkLst>
          <pc:docMk/>
          <pc:sldMk cId="976739885" sldId="273"/>
        </pc:sldMkLst>
      </pc:sldChg>
      <pc:sldChg chg="del">
        <pc:chgData name="Kaustubh Tangsali" userId="1724dc3b-4635-4158-84a5-66baf4742ecf" providerId="ADAL" clId="{504642C3-B009-4622-AAD8-0F2135F6627A}" dt="2022-08-15T07:27:45.337" v="9888" actId="47"/>
        <pc:sldMkLst>
          <pc:docMk/>
          <pc:sldMk cId="1824342366" sldId="274"/>
        </pc:sldMkLst>
      </pc:sldChg>
      <pc:sldChg chg="del">
        <pc:chgData name="Kaustubh Tangsali" userId="1724dc3b-4635-4158-84a5-66baf4742ecf" providerId="ADAL" clId="{504642C3-B009-4622-AAD8-0F2135F6627A}" dt="2022-08-15T07:27:45.337" v="9888" actId="47"/>
        <pc:sldMkLst>
          <pc:docMk/>
          <pc:sldMk cId="1238457191" sldId="275"/>
        </pc:sldMkLst>
      </pc:sldChg>
      <pc:sldChg chg="del">
        <pc:chgData name="Kaustubh Tangsali" userId="1724dc3b-4635-4158-84a5-66baf4742ecf" providerId="ADAL" clId="{504642C3-B009-4622-AAD8-0F2135F6627A}" dt="2022-08-15T07:27:45.337" v="9888" actId="47"/>
        <pc:sldMkLst>
          <pc:docMk/>
          <pc:sldMk cId="40096779" sldId="277"/>
        </pc:sldMkLst>
      </pc:sldChg>
      <pc:sldChg chg="del">
        <pc:chgData name="Kaustubh Tangsali" userId="1724dc3b-4635-4158-84a5-66baf4742ecf" providerId="ADAL" clId="{504642C3-B009-4622-AAD8-0F2135F6627A}" dt="2022-08-15T07:27:45.337" v="9888" actId="47"/>
        <pc:sldMkLst>
          <pc:docMk/>
          <pc:sldMk cId="42826878" sldId="279"/>
        </pc:sldMkLst>
      </pc:sldChg>
      <pc:sldChg chg="del">
        <pc:chgData name="Kaustubh Tangsali" userId="1724dc3b-4635-4158-84a5-66baf4742ecf" providerId="ADAL" clId="{504642C3-B009-4622-AAD8-0F2135F6627A}" dt="2022-08-15T07:27:45.337" v="9888" actId="47"/>
        <pc:sldMkLst>
          <pc:docMk/>
          <pc:sldMk cId="4271789639" sldId="280"/>
        </pc:sldMkLst>
      </pc:sldChg>
      <pc:sldChg chg="modTransition">
        <pc:chgData name="Kaustubh Tangsali" userId="1724dc3b-4635-4158-84a5-66baf4742ecf" providerId="ADAL" clId="{504642C3-B009-4622-AAD8-0F2135F6627A}" dt="2022-09-02T01:01:59.218" v="28852"/>
        <pc:sldMkLst>
          <pc:docMk/>
          <pc:sldMk cId="4202788849" sldId="301"/>
        </pc:sldMkLst>
      </pc:sldChg>
      <pc:sldChg chg="addSp delSp modSp mod modTransition modClrScheme chgLayout modNotesTx">
        <pc:chgData name="Kaustubh Tangsali" userId="1724dc3b-4635-4158-84a5-66baf4742ecf" providerId="ADAL" clId="{504642C3-B009-4622-AAD8-0F2135F6627A}" dt="2022-09-06T15:54:20.958" v="35733"/>
        <pc:sldMkLst>
          <pc:docMk/>
          <pc:sldMk cId="3449012388" sldId="947"/>
        </pc:sldMkLst>
      </pc:sldChg>
      <pc:sldChg chg="del">
        <pc:chgData name="Kaustubh Tangsali" userId="1724dc3b-4635-4158-84a5-66baf4742ecf" providerId="ADAL" clId="{504642C3-B009-4622-AAD8-0F2135F6627A}" dt="2022-08-15T07:27:45.337" v="9888" actId="47"/>
        <pc:sldMkLst>
          <pc:docMk/>
          <pc:sldMk cId="3118543401" sldId="14152"/>
        </pc:sldMkLst>
      </pc:sldChg>
      <pc:sldChg chg="del">
        <pc:chgData name="Kaustubh Tangsali" userId="1724dc3b-4635-4158-84a5-66baf4742ecf" providerId="ADAL" clId="{504642C3-B009-4622-AAD8-0F2135F6627A}" dt="2022-08-15T07:27:45.337" v="9888" actId="47"/>
        <pc:sldMkLst>
          <pc:docMk/>
          <pc:sldMk cId="2208985917" sldId="14153"/>
        </pc:sldMkLst>
      </pc:sldChg>
      <pc:sldChg chg="del">
        <pc:chgData name="Kaustubh Tangsali" userId="1724dc3b-4635-4158-84a5-66baf4742ecf" providerId="ADAL" clId="{504642C3-B009-4622-AAD8-0F2135F6627A}" dt="2022-08-15T07:27:45.337" v="9888" actId="47"/>
        <pc:sldMkLst>
          <pc:docMk/>
          <pc:sldMk cId="3922033055" sldId="550145237"/>
        </pc:sldMkLst>
      </pc:sldChg>
      <pc:sldChg chg="del">
        <pc:chgData name="Kaustubh Tangsali" userId="1724dc3b-4635-4158-84a5-66baf4742ecf" providerId="ADAL" clId="{504642C3-B009-4622-AAD8-0F2135F6627A}" dt="2022-08-15T07:27:45.337" v="9888" actId="47"/>
        <pc:sldMkLst>
          <pc:docMk/>
          <pc:sldMk cId="2698368975" sldId="550145240"/>
        </pc:sldMkLst>
      </pc:sldChg>
      <pc:sldChg chg="del">
        <pc:chgData name="Kaustubh Tangsali" userId="1724dc3b-4635-4158-84a5-66baf4742ecf" providerId="ADAL" clId="{504642C3-B009-4622-AAD8-0F2135F6627A}" dt="2022-08-15T07:27:45.337" v="9888" actId="47"/>
        <pc:sldMkLst>
          <pc:docMk/>
          <pc:sldMk cId="2592948528" sldId="550145241"/>
        </pc:sldMkLst>
      </pc:sldChg>
      <pc:sldChg chg="del">
        <pc:chgData name="Kaustubh Tangsali" userId="1724dc3b-4635-4158-84a5-66baf4742ecf" providerId="ADAL" clId="{504642C3-B009-4622-AAD8-0F2135F6627A}" dt="2022-08-15T07:27:45.337" v="9888" actId="47"/>
        <pc:sldMkLst>
          <pc:docMk/>
          <pc:sldMk cId="886306809" sldId="550145242"/>
        </pc:sldMkLst>
      </pc:sldChg>
      <pc:sldChg chg="del">
        <pc:chgData name="Kaustubh Tangsali" userId="1724dc3b-4635-4158-84a5-66baf4742ecf" providerId="ADAL" clId="{504642C3-B009-4622-AAD8-0F2135F6627A}" dt="2022-08-15T07:27:45.337" v="9888" actId="47"/>
        <pc:sldMkLst>
          <pc:docMk/>
          <pc:sldMk cId="2120021332" sldId="550145243"/>
        </pc:sldMkLst>
      </pc:sldChg>
      <pc:sldChg chg="del">
        <pc:chgData name="Kaustubh Tangsali" userId="1724dc3b-4635-4158-84a5-66baf4742ecf" providerId="ADAL" clId="{504642C3-B009-4622-AAD8-0F2135F6627A}" dt="2022-08-15T07:27:45.337" v="9888" actId="47"/>
        <pc:sldMkLst>
          <pc:docMk/>
          <pc:sldMk cId="161093863" sldId="550145244"/>
        </pc:sldMkLst>
      </pc:sldChg>
      <pc:sldChg chg="addSp delSp modSp del mod">
        <pc:chgData name="Kaustubh Tangsali" userId="1724dc3b-4635-4158-84a5-66baf4742ecf" providerId="ADAL" clId="{504642C3-B009-4622-AAD8-0F2135F6627A}" dt="2022-08-15T07:27:45.337" v="9888" actId="47"/>
        <pc:sldMkLst>
          <pc:docMk/>
          <pc:sldMk cId="1019935253" sldId="550145245"/>
        </pc:sldMkLst>
      </pc:sldChg>
      <pc:sldChg chg="del">
        <pc:chgData name="Kaustubh Tangsali" userId="1724dc3b-4635-4158-84a5-66baf4742ecf" providerId="ADAL" clId="{504642C3-B009-4622-AAD8-0F2135F6627A}" dt="2022-08-15T07:27:45.337" v="9888" actId="47"/>
        <pc:sldMkLst>
          <pc:docMk/>
          <pc:sldMk cId="2510568455" sldId="550145246"/>
        </pc:sldMkLst>
      </pc:sldChg>
      <pc:sldChg chg="del">
        <pc:chgData name="Kaustubh Tangsali" userId="1724dc3b-4635-4158-84a5-66baf4742ecf" providerId="ADAL" clId="{504642C3-B009-4622-AAD8-0F2135F6627A}" dt="2022-08-15T07:27:45.337" v="9888" actId="47"/>
        <pc:sldMkLst>
          <pc:docMk/>
          <pc:sldMk cId="956758215" sldId="550145247"/>
        </pc:sldMkLst>
      </pc:sldChg>
      <pc:sldChg chg="del">
        <pc:chgData name="Kaustubh Tangsali" userId="1724dc3b-4635-4158-84a5-66baf4742ecf" providerId="ADAL" clId="{504642C3-B009-4622-AAD8-0F2135F6627A}" dt="2022-08-15T07:27:45.337" v="9888" actId="47"/>
        <pc:sldMkLst>
          <pc:docMk/>
          <pc:sldMk cId="1867472343" sldId="550145248"/>
        </pc:sldMkLst>
      </pc:sldChg>
      <pc:sldChg chg="del">
        <pc:chgData name="Kaustubh Tangsali" userId="1724dc3b-4635-4158-84a5-66baf4742ecf" providerId="ADAL" clId="{504642C3-B009-4622-AAD8-0F2135F6627A}" dt="2022-08-15T07:27:45.337" v="9888" actId="47"/>
        <pc:sldMkLst>
          <pc:docMk/>
          <pc:sldMk cId="1307501468" sldId="550145250"/>
        </pc:sldMkLst>
      </pc:sldChg>
      <pc:sldChg chg="del">
        <pc:chgData name="Kaustubh Tangsali" userId="1724dc3b-4635-4158-84a5-66baf4742ecf" providerId="ADAL" clId="{504642C3-B009-4622-AAD8-0F2135F6627A}" dt="2022-08-15T07:27:45.337" v="9888" actId="47"/>
        <pc:sldMkLst>
          <pc:docMk/>
          <pc:sldMk cId="1015411458" sldId="550145252"/>
        </pc:sldMkLst>
      </pc:sldChg>
      <pc:sldChg chg="del">
        <pc:chgData name="Kaustubh Tangsali" userId="1724dc3b-4635-4158-84a5-66baf4742ecf" providerId="ADAL" clId="{504642C3-B009-4622-AAD8-0F2135F6627A}" dt="2022-08-15T07:27:45.337" v="9888" actId="47"/>
        <pc:sldMkLst>
          <pc:docMk/>
          <pc:sldMk cId="3328005764" sldId="550145253"/>
        </pc:sldMkLst>
      </pc:sldChg>
      <pc:sldChg chg="addSp delSp modSp mod modTransition modClrScheme modAnim chgLayout modNotesTx">
        <pc:chgData name="Kaustubh Tangsali" userId="1724dc3b-4635-4158-84a5-66baf4742ecf" providerId="ADAL" clId="{504642C3-B009-4622-AAD8-0F2135F6627A}" dt="2022-09-05T20:42:03.169" v="29403"/>
        <pc:sldMkLst>
          <pc:docMk/>
          <pc:sldMk cId="59530200" sldId="550145254"/>
        </pc:sldMkLst>
      </pc:sldChg>
      <pc:sldChg chg="del">
        <pc:chgData name="Kaustubh Tangsali" userId="1724dc3b-4635-4158-84a5-66baf4742ecf" providerId="ADAL" clId="{504642C3-B009-4622-AAD8-0F2135F6627A}" dt="2022-08-14T18:47:37.066" v="0" actId="47"/>
        <pc:sldMkLst>
          <pc:docMk/>
          <pc:sldMk cId="2552075736" sldId="550145255"/>
        </pc:sldMkLst>
      </pc:sldChg>
      <pc:sldChg chg="addSp delSp modSp mod modTransition modClrScheme modAnim chgLayout modNotesTx">
        <pc:chgData name="Kaustubh Tangsali" userId="1724dc3b-4635-4158-84a5-66baf4742ecf" providerId="ADAL" clId="{504642C3-B009-4622-AAD8-0F2135F6627A}" dt="2022-09-05T20:55:25.921" v="30307"/>
        <pc:sldMkLst>
          <pc:docMk/>
          <pc:sldMk cId="3631362690" sldId="550145255"/>
        </pc:sldMkLst>
      </pc:sldChg>
      <pc:sldChg chg="addSp delSp modSp mod modTransition modAnim modNotesTx">
        <pc:chgData name="Kaustubh Tangsali" userId="1724dc3b-4635-4158-84a5-66baf4742ecf" providerId="ADAL" clId="{504642C3-B009-4622-AAD8-0F2135F6627A}" dt="2022-09-02T00:34:48.443" v="28772"/>
        <pc:sldMkLst>
          <pc:docMk/>
          <pc:sldMk cId="3031490493" sldId="550145256"/>
        </pc:sldMkLst>
      </pc:sldChg>
      <pc:sldChg chg="addSp delSp modSp mod modTransition modClrScheme modAnim chgLayout modNotesTx">
        <pc:chgData name="Kaustubh Tangsali" userId="1724dc3b-4635-4158-84a5-66baf4742ecf" providerId="ADAL" clId="{504642C3-B009-4622-AAD8-0F2135F6627A}" dt="2022-09-05T21:03:53.830" v="30559"/>
        <pc:sldMkLst>
          <pc:docMk/>
          <pc:sldMk cId="165965444" sldId="550145257"/>
        </pc:sldMkLst>
      </pc:sldChg>
      <pc:sldChg chg="del">
        <pc:chgData name="Kaustubh Tangsali" userId="1724dc3b-4635-4158-84a5-66baf4742ecf" providerId="ADAL" clId="{504642C3-B009-4622-AAD8-0F2135F6627A}" dt="2022-08-14T18:47:37.066" v="0" actId="47"/>
        <pc:sldMkLst>
          <pc:docMk/>
          <pc:sldMk cId="2786783110" sldId="550145258"/>
        </pc:sldMkLst>
      </pc:sldChg>
      <pc:sldChg chg="addSp delSp modSp mod modTransition modClrScheme modAnim chgLayout modNotesTx">
        <pc:chgData name="Kaustubh Tangsali" userId="1724dc3b-4635-4158-84a5-66baf4742ecf" providerId="ADAL" clId="{504642C3-B009-4622-AAD8-0F2135F6627A}" dt="2022-09-05T21:28:22.219" v="30721"/>
        <pc:sldMkLst>
          <pc:docMk/>
          <pc:sldMk cId="3339993268" sldId="550145258"/>
        </pc:sldMkLst>
      </pc:sldChg>
      <pc:sldChg chg="del">
        <pc:chgData name="Kaustubh Tangsali" userId="1724dc3b-4635-4158-84a5-66baf4742ecf" providerId="ADAL" clId="{504642C3-B009-4622-AAD8-0F2135F6627A}" dt="2022-08-15T07:27:45.337" v="9888" actId="47"/>
        <pc:sldMkLst>
          <pc:docMk/>
          <pc:sldMk cId="2919117731" sldId="550145259"/>
        </pc:sldMkLst>
      </pc:sldChg>
      <pc:sldChg chg="del">
        <pc:chgData name="Kaustubh Tangsali" userId="1724dc3b-4635-4158-84a5-66baf4742ecf" providerId="ADAL" clId="{504642C3-B009-4622-AAD8-0F2135F6627A}" dt="2022-08-15T07:27:45.337" v="9888" actId="47"/>
        <pc:sldMkLst>
          <pc:docMk/>
          <pc:sldMk cId="3506938149" sldId="550145261"/>
        </pc:sldMkLst>
      </pc:sldChg>
      <pc:sldChg chg="del">
        <pc:chgData name="Kaustubh Tangsali" userId="1724dc3b-4635-4158-84a5-66baf4742ecf" providerId="ADAL" clId="{504642C3-B009-4622-AAD8-0F2135F6627A}" dt="2022-08-15T07:27:45.337" v="9888" actId="47"/>
        <pc:sldMkLst>
          <pc:docMk/>
          <pc:sldMk cId="4203495730" sldId="550145262"/>
        </pc:sldMkLst>
      </pc:sldChg>
      <pc:sldChg chg="del">
        <pc:chgData name="Kaustubh Tangsali" userId="1724dc3b-4635-4158-84a5-66baf4742ecf" providerId="ADAL" clId="{504642C3-B009-4622-AAD8-0F2135F6627A}" dt="2022-08-15T07:27:45.337" v="9888" actId="47"/>
        <pc:sldMkLst>
          <pc:docMk/>
          <pc:sldMk cId="3301175893" sldId="550145263"/>
        </pc:sldMkLst>
      </pc:sldChg>
      <pc:sldChg chg="del">
        <pc:chgData name="Kaustubh Tangsali" userId="1724dc3b-4635-4158-84a5-66baf4742ecf" providerId="ADAL" clId="{504642C3-B009-4622-AAD8-0F2135F6627A}" dt="2022-08-15T07:27:45.337" v="9888" actId="47"/>
        <pc:sldMkLst>
          <pc:docMk/>
          <pc:sldMk cId="159287733" sldId="550145264"/>
        </pc:sldMkLst>
      </pc:sldChg>
      <pc:sldChg chg="del">
        <pc:chgData name="Kaustubh Tangsali" userId="1724dc3b-4635-4158-84a5-66baf4742ecf" providerId="ADAL" clId="{504642C3-B009-4622-AAD8-0F2135F6627A}" dt="2022-08-15T07:27:45.337" v="9888" actId="47"/>
        <pc:sldMkLst>
          <pc:docMk/>
          <pc:sldMk cId="3169904945" sldId="550145266"/>
        </pc:sldMkLst>
      </pc:sldChg>
      <pc:sldChg chg="addSp delSp modSp add del mod">
        <pc:chgData name="Kaustubh Tangsali" userId="1724dc3b-4635-4158-84a5-66baf4742ecf" providerId="ADAL" clId="{504642C3-B009-4622-AAD8-0F2135F6627A}" dt="2022-08-14T18:52:52.963" v="274" actId="47"/>
        <pc:sldMkLst>
          <pc:docMk/>
          <pc:sldMk cId="843741557" sldId="550145267"/>
        </pc:sldMkLst>
      </pc:sldChg>
      <pc:sldChg chg="addSp delSp modSp add mod modTransition modAnim modNotesTx">
        <pc:chgData name="Kaustubh Tangsali" userId="1724dc3b-4635-4158-84a5-66baf4742ecf" providerId="ADAL" clId="{504642C3-B009-4622-AAD8-0F2135F6627A}" dt="2022-09-02T00:34:48.443" v="28772"/>
        <pc:sldMkLst>
          <pc:docMk/>
          <pc:sldMk cId="1702575855" sldId="550145267"/>
        </pc:sldMkLst>
      </pc:sldChg>
      <pc:sldChg chg="addSp delSp modSp add del mod ord modTransition modAnim modNotesTx">
        <pc:chgData name="Kaustubh Tangsali" userId="1724dc3b-4635-4158-84a5-66baf4742ecf" providerId="ADAL" clId="{504642C3-B009-4622-AAD8-0F2135F6627A}" dt="2022-09-02T00:34:48.443" v="28772"/>
        <pc:sldMkLst>
          <pc:docMk/>
          <pc:sldMk cId="2511906797" sldId="550145268"/>
        </pc:sldMkLst>
      </pc:sldChg>
      <pc:sldChg chg="add del">
        <pc:chgData name="Kaustubh Tangsali" userId="1724dc3b-4635-4158-84a5-66baf4742ecf" providerId="ADAL" clId="{504642C3-B009-4622-AAD8-0F2135F6627A}" dt="2022-08-14T20:34:53.741" v="1861"/>
        <pc:sldMkLst>
          <pc:docMk/>
          <pc:sldMk cId="1961160677" sldId="550145269"/>
        </pc:sldMkLst>
      </pc:sldChg>
      <pc:sldChg chg="addSp delSp modSp add mod modTransition modAnim modNotesTx">
        <pc:chgData name="Kaustubh Tangsali" userId="1724dc3b-4635-4158-84a5-66baf4742ecf" providerId="ADAL" clId="{504642C3-B009-4622-AAD8-0F2135F6627A}" dt="2022-09-02T00:34:48.443" v="28772"/>
        <pc:sldMkLst>
          <pc:docMk/>
          <pc:sldMk cId="3350237906" sldId="550145269"/>
        </pc:sldMkLst>
      </pc:sldChg>
      <pc:sldChg chg="addSp delSp modSp add mod modTransition modAnim modNotesTx">
        <pc:chgData name="Kaustubh Tangsali" userId="1724dc3b-4635-4158-84a5-66baf4742ecf" providerId="ADAL" clId="{504642C3-B009-4622-AAD8-0F2135F6627A}" dt="2022-09-02T00:34:48.443" v="28772"/>
        <pc:sldMkLst>
          <pc:docMk/>
          <pc:sldMk cId="773321427" sldId="550145270"/>
        </pc:sldMkLst>
      </pc:sldChg>
      <pc:sldChg chg="addSp delSp modSp add mod modTransition modAnim modNotesTx">
        <pc:chgData name="Kaustubh Tangsali" userId="1724dc3b-4635-4158-84a5-66baf4742ecf" providerId="ADAL" clId="{504642C3-B009-4622-AAD8-0F2135F6627A}" dt="2022-09-02T00:50:18.616" v="28787"/>
        <pc:sldMkLst>
          <pc:docMk/>
          <pc:sldMk cId="3366376575" sldId="550145271"/>
        </pc:sldMkLst>
      </pc:sldChg>
      <pc:sldChg chg="addSp delSp modSp add mod modTransition modAnim modNotesTx">
        <pc:chgData name="Kaustubh Tangsali" userId="1724dc3b-4635-4158-84a5-66baf4742ecf" providerId="ADAL" clId="{504642C3-B009-4622-AAD8-0F2135F6627A}" dt="2022-09-02T00:53:39.066" v="28794" actId="20577"/>
        <pc:sldMkLst>
          <pc:docMk/>
          <pc:sldMk cId="2891117116" sldId="550145272"/>
        </pc:sldMkLst>
      </pc:sldChg>
      <pc:sldChg chg="addSp delSp modSp add mod modTransition modAnim modNotesTx">
        <pc:chgData name="Kaustubh Tangsali" userId="1724dc3b-4635-4158-84a5-66baf4742ecf" providerId="ADAL" clId="{504642C3-B009-4622-AAD8-0F2135F6627A}" dt="2022-09-02T00:55:03.752" v="28809"/>
        <pc:sldMkLst>
          <pc:docMk/>
          <pc:sldMk cId="1092346849" sldId="550145273"/>
        </pc:sldMkLst>
      </pc:sldChg>
      <pc:sldChg chg="addSp delSp modSp add del mod ord modTransition modAnim modNotesTx">
        <pc:chgData name="Kaustubh Tangsali" userId="1724dc3b-4635-4158-84a5-66baf4742ecf" providerId="ADAL" clId="{504642C3-B009-4622-AAD8-0F2135F6627A}" dt="2022-09-06T17:33:19.231" v="40593"/>
        <pc:sldMkLst>
          <pc:docMk/>
          <pc:sldMk cId="1950368362" sldId="550145274"/>
        </pc:sldMkLst>
      </pc:sldChg>
      <pc:sldChg chg="addSp delSp modSp add mod modTransition modNotesTx">
        <pc:chgData name="Kaustubh Tangsali" userId="1724dc3b-4635-4158-84a5-66baf4742ecf" providerId="ADAL" clId="{504642C3-B009-4622-AAD8-0F2135F6627A}" dt="2022-09-06T17:40:16.611" v="41653"/>
        <pc:sldMkLst>
          <pc:docMk/>
          <pc:sldMk cId="1612914980" sldId="550145275"/>
        </pc:sldMkLst>
      </pc:sldChg>
      <pc:sldChg chg="addSp delSp modSp add mod modTransition delAnim modAnim modNotesTx">
        <pc:chgData name="Kaustubh Tangsali" userId="1724dc3b-4635-4158-84a5-66baf4742ecf" providerId="ADAL" clId="{504642C3-B009-4622-AAD8-0F2135F6627A}" dt="2022-09-05T20:21:59.896" v="28861"/>
        <pc:sldMkLst>
          <pc:docMk/>
          <pc:sldMk cId="3922245388" sldId="550145276"/>
        </pc:sldMkLst>
      </pc:sldChg>
      <pc:sldChg chg="addSp delSp modSp add mod modTransition delAnim modAnim modNotesTx">
        <pc:chgData name="Kaustubh Tangsali" userId="1724dc3b-4635-4158-84a5-66baf4742ecf" providerId="ADAL" clId="{504642C3-B009-4622-AAD8-0F2135F6627A}" dt="2022-09-05T20:26:20.756" v="28868"/>
        <pc:sldMkLst>
          <pc:docMk/>
          <pc:sldMk cId="674896747" sldId="550145277"/>
        </pc:sldMkLst>
      </pc:sldChg>
      <pc:sldChg chg="addSp delSp modSp add mod modTransition modAnim modNotesTx">
        <pc:chgData name="Kaustubh Tangsali" userId="1724dc3b-4635-4158-84a5-66baf4742ecf" providerId="ADAL" clId="{504642C3-B009-4622-AAD8-0F2135F6627A}" dt="2022-09-05T20:35:55.383" v="29242"/>
        <pc:sldMkLst>
          <pc:docMk/>
          <pc:sldMk cId="4223670487" sldId="550145278"/>
        </pc:sldMkLst>
      </pc:sldChg>
      <pc:sldChg chg="addSp delSp modSp add mod modTransition modAnim modNotesTx">
        <pc:chgData name="Kaustubh Tangsali" userId="1724dc3b-4635-4158-84a5-66baf4742ecf" providerId="ADAL" clId="{504642C3-B009-4622-AAD8-0F2135F6627A}" dt="2022-09-05T20:38:24.457" v="29399"/>
        <pc:sldMkLst>
          <pc:docMk/>
          <pc:sldMk cId="3154603807" sldId="550145279"/>
        </pc:sldMkLst>
      </pc:sldChg>
      <pc:sldChg chg="addSp delSp modSp mod modTransition modClrScheme modAnim chgLayout modNotesTx">
        <pc:chgData name="Kaustubh Tangsali" userId="1724dc3b-4635-4158-84a5-66baf4742ecf" providerId="ADAL" clId="{504642C3-B009-4622-AAD8-0F2135F6627A}" dt="2022-09-05T21:36:05.807" v="31537"/>
        <pc:sldMkLst>
          <pc:docMk/>
          <pc:sldMk cId="743787136" sldId="550145280"/>
        </pc:sldMkLst>
      </pc:sldChg>
      <pc:sldChg chg="addSp delSp modSp new mod modTransition modNotesTx">
        <pc:chgData name="Kaustubh Tangsali" userId="1724dc3b-4635-4158-84a5-66baf4742ecf" providerId="ADAL" clId="{504642C3-B009-4622-AAD8-0F2135F6627A}" dt="2022-09-05T21:43:00.138" v="32106"/>
        <pc:sldMkLst>
          <pc:docMk/>
          <pc:sldMk cId="3549213738" sldId="550145281"/>
        </pc:sldMkLst>
      </pc:sldChg>
      <pc:sldChg chg="addSp delSp modSp add mod modTransition modNotesTx">
        <pc:chgData name="Kaustubh Tangsali" userId="1724dc3b-4635-4158-84a5-66baf4742ecf" providerId="ADAL" clId="{504642C3-B009-4622-AAD8-0F2135F6627A}" dt="2022-09-05T21:47:19.435" v="32185"/>
        <pc:sldMkLst>
          <pc:docMk/>
          <pc:sldMk cId="2828995764" sldId="550145282"/>
        </pc:sldMkLst>
      </pc:sldChg>
      <pc:sldChg chg="addSp delSp modSp add mod modTransition modNotesTx">
        <pc:chgData name="Kaustubh Tangsali" userId="1724dc3b-4635-4158-84a5-66baf4742ecf" providerId="ADAL" clId="{504642C3-B009-4622-AAD8-0F2135F6627A}" dt="2022-09-05T21:52:50.891" v="32479"/>
        <pc:sldMkLst>
          <pc:docMk/>
          <pc:sldMk cId="3635755030" sldId="550145283"/>
        </pc:sldMkLst>
      </pc:sldChg>
      <pc:sldChg chg="addSp delSp modSp add mod modTransition modAnim modNotesTx">
        <pc:chgData name="Kaustubh Tangsali" userId="1724dc3b-4635-4158-84a5-66baf4742ecf" providerId="ADAL" clId="{504642C3-B009-4622-AAD8-0F2135F6627A}" dt="2022-09-05T22:00:51.913" v="33040"/>
        <pc:sldMkLst>
          <pc:docMk/>
          <pc:sldMk cId="3944465451" sldId="550145284"/>
        </pc:sldMkLst>
      </pc:sldChg>
      <pc:sldChg chg="addSp delSp modSp new mod modTransition modAnim modNotesTx">
        <pc:chgData name="Kaustubh Tangsali" userId="1724dc3b-4635-4158-84a5-66baf4742ecf" providerId="ADAL" clId="{504642C3-B009-4622-AAD8-0F2135F6627A}" dt="2022-09-05T22:12:13.567" v="33189"/>
        <pc:sldMkLst>
          <pc:docMk/>
          <pc:sldMk cId="3187718802" sldId="550145285"/>
        </pc:sldMkLst>
      </pc:sldChg>
      <pc:sldChg chg="new del">
        <pc:chgData name="Kaustubh Tangsali" userId="1724dc3b-4635-4158-84a5-66baf4742ecf" providerId="ADAL" clId="{504642C3-B009-4622-AAD8-0F2135F6627A}" dt="2022-08-15T04:18:21.050" v="4520" actId="47"/>
        <pc:sldMkLst>
          <pc:docMk/>
          <pc:sldMk cId="3322998143" sldId="550145285"/>
        </pc:sldMkLst>
      </pc:sldChg>
      <pc:sldChg chg="addSp delSp modSp add mod modTransition modAnim modNotesTx">
        <pc:chgData name="Kaustubh Tangsali" userId="1724dc3b-4635-4158-84a5-66baf4742ecf" providerId="ADAL" clId="{504642C3-B009-4622-AAD8-0F2135F6627A}" dt="2022-09-05T22:22:58.105" v="33892"/>
        <pc:sldMkLst>
          <pc:docMk/>
          <pc:sldMk cId="3199969731" sldId="550145286"/>
        </pc:sldMkLst>
      </pc:sldChg>
      <pc:sldChg chg="addSp delSp modSp add mod modTransition modNotesTx">
        <pc:chgData name="Kaustubh Tangsali" userId="1724dc3b-4635-4158-84a5-66baf4742ecf" providerId="ADAL" clId="{504642C3-B009-4622-AAD8-0F2135F6627A}" dt="2022-09-05T22:26:46.244" v="33894"/>
        <pc:sldMkLst>
          <pc:docMk/>
          <pc:sldMk cId="717287134" sldId="550145287"/>
        </pc:sldMkLst>
      </pc:sldChg>
      <pc:sldChg chg="modSp add del mod">
        <pc:chgData name="Kaustubh Tangsali" userId="1724dc3b-4635-4158-84a5-66baf4742ecf" providerId="ADAL" clId="{504642C3-B009-4622-AAD8-0F2135F6627A}" dt="2022-08-15T05:22:46.272" v="6052" actId="47"/>
        <pc:sldMkLst>
          <pc:docMk/>
          <pc:sldMk cId="3793827325" sldId="550145288"/>
        </pc:sldMkLst>
      </pc:sldChg>
      <pc:sldChg chg="addSp delSp modSp add mod modTransition modNotesTx">
        <pc:chgData name="Kaustubh Tangsali" userId="1724dc3b-4635-4158-84a5-66baf4742ecf" providerId="ADAL" clId="{504642C3-B009-4622-AAD8-0F2135F6627A}" dt="2022-09-06T00:44:48.470" v="33922"/>
        <pc:sldMkLst>
          <pc:docMk/>
          <pc:sldMk cId="3460678684" sldId="550145289"/>
        </pc:sldMkLst>
      </pc:sldChg>
      <pc:sldChg chg="addSp delSp modSp add mod ord modTransition modAnim modNotesTx">
        <pc:chgData name="Kaustubh Tangsali" userId="1724dc3b-4635-4158-84a5-66baf4742ecf" providerId="ADAL" clId="{504642C3-B009-4622-AAD8-0F2135F6627A}" dt="2022-09-06T00:58:32.209" v="33966"/>
        <pc:sldMkLst>
          <pc:docMk/>
          <pc:sldMk cId="3681359434" sldId="550145290"/>
        </pc:sldMkLst>
      </pc:sldChg>
      <pc:sldChg chg="addSp delSp modSp add mod modTransition modNotesTx">
        <pc:chgData name="Kaustubh Tangsali" userId="1724dc3b-4635-4158-84a5-66baf4742ecf" providerId="ADAL" clId="{504642C3-B009-4622-AAD8-0F2135F6627A}" dt="2022-09-06T01:40:07.508" v="34008"/>
        <pc:sldMkLst>
          <pc:docMk/>
          <pc:sldMk cId="2273761384" sldId="550145291"/>
        </pc:sldMkLst>
      </pc:sldChg>
      <pc:sldChg chg="addSp delSp modSp add mod modTransition modNotesTx">
        <pc:chgData name="Kaustubh Tangsali" userId="1724dc3b-4635-4158-84a5-66baf4742ecf" providerId="ADAL" clId="{504642C3-B009-4622-AAD8-0F2135F6627A}" dt="2022-09-06T01:43:58.033" v="34070"/>
        <pc:sldMkLst>
          <pc:docMk/>
          <pc:sldMk cId="845052047" sldId="550145292"/>
        </pc:sldMkLst>
      </pc:sldChg>
      <pc:sldChg chg="addSp delSp modSp add mod modTransition modNotesTx">
        <pc:chgData name="Kaustubh Tangsali" userId="1724dc3b-4635-4158-84a5-66baf4742ecf" providerId="ADAL" clId="{504642C3-B009-4622-AAD8-0F2135F6627A}" dt="2022-09-06T01:52:05.717" v="34178"/>
        <pc:sldMkLst>
          <pc:docMk/>
          <pc:sldMk cId="967272468" sldId="550145293"/>
        </pc:sldMkLst>
      </pc:sldChg>
      <pc:sldChg chg="addSp delSp modSp add mod modTransition modAnim modNotesTx">
        <pc:chgData name="Kaustubh Tangsali" userId="1724dc3b-4635-4158-84a5-66baf4742ecf" providerId="ADAL" clId="{504642C3-B009-4622-AAD8-0F2135F6627A}" dt="2022-09-06T01:59:40.095" v="34557"/>
        <pc:sldMkLst>
          <pc:docMk/>
          <pc:sldMk cId="974206877" sldId="550145294"/>
        </pc:sldMkLst>
      </pc:sldChg>
      <pc:sldChg chg="addSp delSp modSp add mod modTransition modAnim modNotesTx">
        <pc:chgData name="Kaustubh Tangsali" userId="1724dc3b-4635-4158-84a5-66baf4742ecf" providerId="ADAL" clId="{504642C3-B009-4622-AAD8-0F2135F6627A}" dt="2022-09-06T15:45:07.349" v="35670"/>
        <pc:sldMkLst>
          <pc:docMk/>
          <pc:sldMk cId="4006131261" sldId="550145295"/>
        </pc:sldMkLst>
      </pc:sldChg>
      <pc:sldChg chg="addSp delSp modSp add mod modTransition modAnim modNotesTx">
        <pc:chgData name="Kaustubh Tangsali" userId="1724dc3b-4635-4158-84a5-66baf4742ecf" providerId="ADAL" clId="{504642C3-B009-4622-AAD8-0F2135F6627A}" dt="2022-09-06T15:50:33.470" v="35731"/>
        <pc:sldMkLst>
          <pc:docMk/>
          <pc:sldMk cId="2700990806" sldId="550145296"/>
        </pc:sldMkLst>
      </pc:sldChg>
      <pc:sldChg chg="addSp delSp modSp add mod modTransition modNotesTx">
        <pc:chgData name="Kaustubh Tangsali" userId="1724dc3b-4635-4158-84a5-66baf4742ecf" providerId="ADAL" clId="{504642C3-B009-4622-AAD8-0F2135F6627A}" dt="2022-09-06T15:52:49.257" v="35732"/>
        <pc:sldMkLst>
          <pc:docMk/>
          <pc:sldMk cId="47989762" sldId="550145297"/>
        </pc:sldMkLst>
      </pc:sldChg>
      <pc:sldChg chg="addSp delSp modSp mod modTransition modAnim modNotesTx">
        <pc:chgData name="Kaustubh Tangsali" userId="1724dc3b-4635-4158-84a5-66baf4742ecf" providerId="ADAL" clId="{504642C3-B009-4622-AAD8-0F2135F6627A}" dt="2022-09-06T16:05:33.400" v="36084"/>
        <pc:sldMkLst>
          <pc:docMk/>
          <pc:sldMk cId="1508712213" sldId="550145298"/>
        </pc:sldMkLst>
      </pc:sldChg>
      <pc:sldChg chg="addSp delSp modSp mod modTransition modNotesTx">
        <pc:chgData name="Kaustubh Tangsali" userId="1724dc3b-4635-4158-84a5-66baf4742ecf" providerId="ADAL" clId="{504642C3-B009-4622-AAD8-0F2135F6627A}" dt="2022-09-06T16:07:18.325" v="36085"/>
        <pc:sldMkLst>
          <pc:docMk/>
          <pc:sldMk cId="1630249644" sldId="550145299"/>
        </pc:sldMkLst>
      </pc:sldChg>
      <pc:sldChg chg="addSp delSp modSp del mod">
        <pc:chgData name="Kaustubh Tangsali" userId="1724dc3b-4635-4158-84a5-66baf4742ecf" providerId="ADAL" clId="{504642C3-B009-4622-AAD8-0F2135F6627A}" dt="2022-08-15T07:43:12.136" v="10308" actId="47"/>
        <pc:sldMkLst>
          <pc:docMk/>
          <pc:sldMk cId="2327325396" sldId="550145300"/>
        </pc:sldMkLst>
      </pc:sldChg>
      <pc:sldChg chg="addSp delSp modSp mod modTransition modAnim modNotesTx">
        <pc:chgData name="Kaustubh Tangsali" userId="1724dc3b-4635-4158-84a5-66baf4742ecf" providerId="ADAL" clId="{504642C3-B009-4622-AAD8-0F2135F6627A}" dt="2022-09-06T16:10:34.547" v="36147"/>
        <pc:sldMkLst>
          <pc:docMk/>
          <pc:sldMk cId="2827400957" sldId="550145301"/>
        </pc:sldMkLst>
      </pc:sldChg>
      <pc:sldChg chg="addSp delSp modSp add mod modTransition modNotesTx">
        <pc:chgData name="Kaustubh Tangsali" userId="1724dc3b-4635-4158-84a5-66baf4742ecf" providerId="ADAL" clId="{504642C3-B009-4622-AAD8-0F2135F6627A}" dt="2022-09-06T16:23:18.116" v="36467"/>
        <pc:sldMkLst>
          <pc:docMk/>
          <pc:sldMk cId="2076287932" sldId="550145302"/>
        </pc:sldMkLst>
      </pc:sldChg>
      <pc:sldChg chg="delSp modSp add del mod">
        <pc:chgData name="Kaustubh Tangsali" userId="1724dc3b-4635-4158-84a5-66baf4742ecf" providerId="ADAL" clId="{504642C3-B009-4622-AAD8-0F2135F6627A}" dt="2022-08-15T07:48:17.030" v="10328" actId="47"/>
        <pc:sldMkLst>
          <pc:docMk/>
          <pc:sldMk cId="1033167980" sldId="550145303"/>
        </pc:sldMkLst>
      </pc:sldChg>
      <pc:sldChg chg="addSp delSp modSp add del mod">
        <pc:chgData name="Kaustubh Tangsali" userId="1724dc3b-4635-4158-84a5-66baf4742ecf" providerId="ADAL" clId="{504642C3-B009-4622-AAD8-0F2135F6627A}" dt="2022-08-15T07:48:17.030" v="10328" actId="47"/>
        <pc:sldMkLst>
          <pc:docMk/>
          <pc:sldMk cId="3076647349" sldId="550145304"/>
        </pc:sldMkLst>
      </pc:sldChg>
      <pc:sldChg chg="addSp delSp modSp add mod modTransition modNotesTx">
        <pc:chgData name="Kaustubh Tangsali" userId="1724dc3b-4635-4158-84a5-66baf4742ecf" providerId="ADAL" clId="{504642C3-B009-4622-AAD8-0F2135F6627A}" dt="2022-09-06T16:31:27.921" v="36838"/>
        <pc:sldMkLst>
          <pc:docMk/>
          <pc:sldMk cId="3236521084" sldId="550145305"/>
        </pc:sldMkLst>
      </pc:sldChg>
      <pc:sldChg chg="addSp delSp modSp add mod modTransition modNotesTx">
        <pc:chgData name="Kaustubh Tangsali" userId="1724dc3b-4635-4158-84a5-66baf4742ecf" providerId="ADAL" clId="{504642C3-B009-4622-AAD8-0F2135F6627A}" dt="2022-09-06T16:40:56.066" v="37561"/>
        <pc:sldMkLst>
          <pc:docMk/>
          <pc:sldMk cId="446824481" sldId="550145306"/>
        </pc:sldMkLst>
      </pc:sldChg>
      <pc:sldChg chg="modSp add del mod">
        <pc:chgData name="Kaustubh Tangsali" userId="1724dc3b-4635-4158-84a5-66baf4742ecf" providerId="ADAL" clId="{504642C3-B009-4622-AAD8-0F2135F6627A}" dt="2022-08-15T07:25:00.921" v="9658" actId="47"/>
        <pc:sldMkLst>
          <pc:docMk/>
          <pc:sldMk cId="1503629770" sldId="550145307"/>
        </pc:sldMkLst>
      </pc:sldChg>
      <pc:sldChg chg="addSp delSp modSp add mod modTransition modAnim modNotesTx">
        <pc:chgData name="Kaustubh Tangsali" userId="1724dc3b-4635-4158-84a5-66baf4742ecf" providerId="ADAL" clId="{504642C3-B009-4622-AAD8-0F2135F6627A}" dt="2022-09-06T16:51:38.433" v="38402"/>
        <pc:sldMkLst>
          <pc:docMk/>
          <pc:sldMk cId="3357712314" sldId="550145308"/>
        </pc:sldMkLst>
      </pc:sldChg>
      <pc:sldChg chg="addSp delSp modSp add mod modTransition modNotesTx">
        <pc:chgData name="Kaustubh Tangsali" userId="1724dc3b-4635-4158-84a5-66baf4742ecf" providerId="ADAL" clId="{504642C3-B009-4622-AAD8-0F2135F6627A}" dt="2022-09-06T16:55:01.598" v="38861"/>
        <pc:sldMkLst>
          <pc:docMk/>
          <pc:sldMk cId="1432370544" sldId="550145309"/>
        </pc:sldMkLst>
      </pc:sldChg>
      <pc:sldChg chg="addSp delSp modSp add mod modTransition modAnim">
        <pc:chgData name="Kaustubh Tangsali" userId="1724dc3b-4635-4158-84a5-66baf4742ecf" providerId="ADAL" clId="{504642C3-B009-4622-AAD8-0F2135F6627A}" dt="2022-09-06T16:58:09.119" v="38868"/>
        <pc:sldMkLst>
          <pc:docMk/>
          <pc:sldMk cId="3966376929" sldId="550145310"/>
        </pc:sldMkLst>
      </pc:sldChg>
      <pc:sldChg chg="addSp delSp modSp add mod modTransition modAnim">
        <pc:chgData name="Kaustubh Tangsali" userId="1724dc3b-4635-4158-84a5-66baf4742ecf" providerId="ADAL" clId="{504642C3-B009-4622-AAD8-0F2135F6627A}" dt="2022-09-06T17:00:50.577" v="38875"/>
        <pc:sldMkLst>
          <pc:docMk/>
          <pc:sldMk cId="3792997103" sldId="550145311"/>
        </pc:sldMkLst>
      </pc:sldChg>
      <pc:sldChg chg="addSp delSp modSp add mod modTransition modAnim">
        <pc:chgData name="Kaustubh Tangsali" userId="1724dc3b-4635-4158-84a5-66baf4742ecf" providerId="ADAL" clId="{504642C3-B009-4622-AAD8-0F2135F6627A}" dt="2022-09-06T17:06:26.998" v="38879"/>
        <pc:sldMkLst>
          <pc:docMk/>
          <pc:sldMk cId="1834034579" sldId="550145312"/>
        </pc:sldMkLst>
      </pc:sldChg>
      <pc:sldChg chg="add del">
        <pc:chgData name="Kaustubh Tangsali" userId="1724dc3b-4635-4158-84a5-66baf4742ecf" providerId="ADAL" clId="{504642C3-B009-4622-AAD8-0F2135F6627A}" dt="2022-08-15T07:53:31.142" v="10623"/>
        <pc:sldMkLst>
          <pc:docMk/>
          <pc:sldMk cId="1962667694" sldId="550145313"/>
        </pc:sldMkLst>
      </pc:sldChg>
      <pc:sldChg chg="addSp delSp modSp add mod modTransition modAnim modNotesTx">
        <pc:chgData name="Kaustubh Tangsali" userId="1724dc3b-4635-4158-84a5-66baf4742ecf" providerId="ADAL" clId="{504642C3-B009-4622-AAD8-0F2135F6627A}" dt="2022-09-06T16:36:33.744" v="36931"/>
        <pc:sldMkLst>
          <pc:docMk/>
          <pc:sldMk cId="3036227178" sldId="550145313"/>
        </pc:sldMkLst>
      </pc:sldChg>
      <pc:sldChg chg="add del">
        <pc:chgData name="Kaustubh Tangsali" userId="1724dc3b-4635-4158-84a5-66baf4742ecf" providerId="ADAL" clId="{504642C3-B009-4622-AAD8-0F2135F6627A}" dt="2022-08-15T07:43:06.780" v="10307" actId="47"/>
        <pc:sldMkLst>
          <pc:docMk/>
          <pc:sldMk cId="3593679187" sldId="550145313"/>
        </pc:sldMkLst>
      </pc:sldChg>
      <pc:sldChg chg="addSp delSp modSp add mod modTransition">
        <pc:chgData name="Kaustubh Tangsali" userId="1724dc3b-4635-4158-84a5-66baf4742ecf" providerId="ADAL" clId="{504642C3-B009-4622-AAD8-0F2135F6627A}" dt="2022-09-06T17:07:39.293" v="38885" actId="20577"/>
        <pc:sldMkLst>
          <pc:docMk/>
          <pc:sldMk cId="1469649863" sldId="550145314"/>
        </pc:sldMkLst>
      </pc:sldChg>
      <pc:sldChg chg="addSp delSp modSp new mod modTransition modAnim">
        <pc:chgData name="Kaustubh Tangsali" userId="1724dc3b-4635-4158-84a5-66baf4742ecf" providerId="ADAL" clId="{504642C3-B009-4622-AAD8-0F2135F6627A}" dt="2022-09-06T17:11:34.696" v="38899"/>
        <pc:sldMkLst>
          <pc:docMk/>
          <pc:sldMk cId="2249102250" sldId="550145315"/>
        </pc:sldMkLst>
      </pc:sldChg>
      <pc:sldChg chg="modSp add mod modTransition">
        <pc:chgData name="Kaustubh Tangsali" userId="1724dc3b-4635-4158-84a5-66baf4742ecf" providerId="ADAL" clId="{504642C3-B009-4622-AAD8-0F2135F6627A}" dt="2022-09-02T01:01:56.019" v="28851"/>
        <pc:sldMkLst>
          <pc:docMk/>
          <pc:sldMk cId="3874465475" sldId="550145316"/>
        </pc:sldMkLst>
      </pc:sldChg>
      <pc:sldChg chg="addSp delSp modSp add mod modTransition">
        <pc:chgData name="Kaustubh Tangsali" userId="1724dc3b-4635-4158-84a5-66baf4742ecf" providerId="ADAL" clId="{504642C3-B009-4622-AAD8-0F2135F6627A}" dt="2022-09-06T17:09:23.405" v="38886"/>
        <pc:sldMkLst>
          <pc:docMk/>
          <pc:sldMk cId="1622314997" sldId="550145317"/>
        </pc:sldMkLst>
      </pc:sldChg>
      <pc:sldChg chg="addSp modSp add mod modTransition modNotesTx">
        <pc:chgData name="Kaustubh Tangsali" userId="1724dc3b-4635-4158-84a5-66baf4742ecf" providerId="ADAL" clId="{504642C3-B009-4622-AAD8-0F2135F6627A}" dt="2022-09-05T22:25:07.309" v="33893"/>
        <pc:sldMkLst>
          <pc:docMk/>
          <pc:sldMk cId="3017438199" sldId="550145318"/>
        </pc:sldMkLst>
      </pc:sldChg>
      <pc:sldMasterChg chg="modTransition modSldLayout">
        <pc:chgData name="Kaustubh Tangsali" userId="1724dc3b-4635-4158-84a5-66baf4742ecf" providerId="ADAL" clId="{504642C3-B009-4622-AAD8-0F2135F6627A}" dt="2022-09-02T00:34:48.443" v="28772"/>
        <pc:sldMasterMkLst>
          <pc:docMk/>
          <pc:sldMasterMk cId="832407578" sldId="2147483660"/>
        </pc:sldMasterMkLst>
        <pc:sldLayoutChg chg="modTransition">
          <pc:chgData name="Kaustubh Tangsali" userId="1724dc3b-4635-4158-84a5-66baf4742ecf" providerId="ADAL" clId="{504642C3-B009-4622-AAD8-0F2135F6627A}" dt="2022-09-02T00:34:48.443" v="28772"/>
          <pc:sldLayoutMkLst>
            <pc:docMk/>
            <pc:sldMasterMk cId="832407578" sldId="2147483660"/>
            <pc:sldLayoutMk cId="1478713325" sldId="214748366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57990800" sldId="214748366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514405411" sldId="214748367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6588546" sldId="214748367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84427930" sldId="214748368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55459822" sldId="214748368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653953544" sldId="214748368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28003709" sldId="214748368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77155796" sldId="214748368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4941307" sldId="214748368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690247437" sldId="214748368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512758283" sldId="214748368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76656608" sldId="214748368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7368572" sldId="214748368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272325723" sldId="214748369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131698205" sldId="214748369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930681091" sldId="214748369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282953340" sldId="214748369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2793038" sldId="214748369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130100509" sldId="214748369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69517273" sldId="214748370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85611420" sldId="214748370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68062243" sldId="214748371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135586295" sldId="214748371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714430386" sldId="214748371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237050608" sldId="214748371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90059090" sldId="214748371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59063998" sldId="214748371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18591978" sldId="214748371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22413346" sldId="214748371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953729725" sldId="214748371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0660233" sldId="214748371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0819932" sldId="214748372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39441924" sldId="214748372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01177057" sldId="214748372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396150703" sldId="214748372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67841880" sldId="214748372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51834119" sldId="2147483726"/>
          </pc:sldLayoutMkLst>
        </pc:sldLayoutChg>
      </pc:sldMasterChg>
    </pc:docChg>
  </pc:docChgLst>
  <pc:docChgLst>
    <pc:chgData name="Kaustubh Tangsali" userId="1724dc3b-4635-4158-84a5-66baf4742ecf" providerId="ADAL" clId="{58B69E66-7AE5-4A08-88BA-CEE3B13D677F}"/>
    <pc:docChg chg="custSel addSld modSld">
      <pc:chgData name="Kaustubh Tangsali" userId="1724dc3b-4635-4158-84a5-66baf4742ecf" providerId="ADAL" clId="{58B69E66-7AE5-4A08-88BA-CEE3B13D677F}" dt="2022-09-07T17:42:16.782" v="945"/>
      <pc:docMkLst>
        <pc:docMk/>
      </pc:docMkLst>
      <pc:sldChg chg="addSp delSp modSp new mod modTransition modNotesTx">
        <pc:chgData name="Kaustubh Tangsali" userId="1724dc3b-4635-4158-84a5-66baf4742ecf" providerId="ADAL" clId="{58B69E66-7AE5-4A08-88BA-CEE3B13D677F}" dt="2022-09-07T17:42:16.782" v="945"/>
        <pc:sldMkLst>
          <pc:docMk/>
          <pc:sldMk cId="3013962463" sldId="550145319"/>
        </pc:sldMkLst>
      </pc:sldChg>
    </pc:docChg>
  </pc:docChgLst>
  <pc:docChgLst>
    <pc:chgData name="Kaustubh Tangsali" userId="1724dc3b-4635-4158-84a5-66baf4742ecf" providerId="ADAL" clId="{F34C4C27-8255-415F-B30D-39612D7417A8}"/>
    <pc:docChg chg="undo custSel modSld">
      <pc:chgData name="Kaustubh Tangsali" userId="1724dc3b-4635-4158-84a5-66baf4742ecf" providerId="ADAL" clId="{F34C4C27-8255-415F-B30D-39612D7417A8}" dt="2022-09-21T16:36:36.285" v="218" actId="14100"/>
      <pc:docMkLst>
        <pc:docMk/>
      </pc:docMkLst>
      <pc:sldChg chg="modNotesTx">
        <pc:chgData name="Kaustubh Tangsali" userId="1724dc3b-4635-4158-84a5-66baf4742ecf" providerId="ADAL" clId="{F34C4C27-8255-415F-B30D-39612D7417A8}" dt="2022-09-21T05:58:34.719" v="24" actId="313"/>
        <pc:sldMkLst>
          <pc:docMk/>
          <pc:sldMk cId="1887837470" sldId="256"/>
        </pc:sldMkLst>
      </pc:sldChg>
      <pc:sldChg chg="modSp mod">
        <pc:chgData name="Kaustubh Tangsali" userId="1724dc3b-4635-4158-84a5-66baf4742ecf" providerId="ADAL" clId="{F34C4C27-8255-415F-B30D-39612D7417A8}" dt="2022-09-21T06:13:01.527" v="164" actId="113"/>
        <pc:sldMkLst>
          <pc:docMk/>
          <pc:sldMk cId="3631362690" sldId="550145255"/>
        </pc:sldMkLst>
      </pc:sldChg>
      <pc:sldChg chg="modSp mod">
        <pc:chgData name="Kaustubh Tangsali" userId="1724dc3b-4635-4158-84a5-66baf4742ecf" providerId="ADAL" clId="{F34C4C27-8255-415F-B30D-39612D7417A8}" dt="2022-09-21T06:13:13.153" v="170" actId="113"/>
        <pc:sldMkLst>
          <pc:docMk/>
          <pc:sldMk cId="165965444" sldId="550145257"/>
        </pc:sldMkLst>
      </pc:sldChg>
      <pc:sldChg chg="modSp mod">
        <pc:chgData name="Kaustubh Tangsali" userId="1724dc3b-4635-4158-84a5-66baf4742ecf" providerId="ADAL" clId="{F34C4C27-8255-415F-B30D-39612D7417A8}" dt="2022-09-21T06:13:25.087" v="172" actId="113"/>
        <pc:sldMkLst>
          <pc:docMk/>
          <pc:sldMk cId="3339993268" sldId="550145258"/>
        </pc:sldMkLst>
      </pc:sldChg>
      <pc:sldChg chg="modNotesTx">
        <pc:chgData name="Kaustubh Tangsali" userId="1724dc3b-4635-4158-84a5-66baf4742ecf" providerId="ADAL" clId="{F34C4C27-8255-415F-B30D-39612D7417A8}" dt="2022-09-21T05:58:36.265" v="25" actId="313"/>
        <pc:sldMkLst>
          <pc:docMk/>
          <pc:sldMk cId="1702575855" sldId="550145267"/>
        </pc:sldMkLst>
      </pc:sldChg>
      <pc:sldChg chg="modSp mod modNotesTx">
        <pc:chgData name="Kaustubh Tangsali" userId="1724dc3b-4635-4158-84a5-66baf4742ecf" providerId="ADAL" clId="{F34C4C27-8255-415F-B30D-39612D7417A8}" dt="2022-09-21T05:58:38.197" v="26" actId="313"/>
        <pc:sldMkLst>
          <pc:docMk/>
          <pc:sldMk cId="3350237906" sldId="550145269"/>
        </pc:sldMkLst>
      </pc:sldChg>
      <pc:sldChg chg="modSp mod">
        <pc:chgData name="Kaustubh Tangsali" userId="1724dc3b-4635-4158-84a5-66baf4742ecf" providerId="ADAL" clId="{F34C4C27-8255-415F-B30D-39612D7417A8}" dt="2022-09-21T16:34:24.170" v="216" actId="20577"/>
        <pc:sldMkLst>
          <pc:docMk/>
          <pc:sldMk cId="743787136" sldId="550145280"/>
        </pc:sldMkLst>
      </pc:sldChg>
      <pc:sldChg chg="modSp">
        <pc:chgData name="Kaustubh Tangsali" userId="1724dc3b-4635-4158-84a5-66baf4742ecf" providerId="ADAL" clId="{F34C4C27-8255-415F-B30D-39612D7417A8}" dt="2022-09-21T05:55:40.350" v="2" actId="20577"/>
        <pc:sldMkLst>
          <pc:docMk/>
          <pc:sldMk cId="3187718802" sldId="550145285"/>
        </pc:sldMkLst>
      </pc:sldChg>
      <pc:sldChg chg="modSp mod">
        <pc:chgData name="Kaustubh Tangsali" userId="1724dc3b-4635-4158-84a5-66baf4742ecf" providerId="ADAL" clId="{F34C4C27-8255-415F-B30D-39612D7417A8}" dt="2022-09-21T16:36:36.285" v="218" actId="14100"/>
        <pc:sldMkLst>
          <pc:docMk/>
          <pc:sldMk cId="2273761384" sldId="550145291"/>
        </pc:sldMkLst>
      </pc:sldChg>
      <pc:sldChg chg="modSp">
        <pc:chgData name="Kaustubh Tangsali" userId="1724dc3b-4635-4158-84a5-66baf4742ecf" providerId="ADAL" clId="{F34C4C27-8255-415F-B30D-39612D7417A8}" dt="2022-09-21T05:56:13.689" v="3" actId="6549"/>
        <pc:sldMkLst>
          <pc:docMk/>
          <pc:sldMk cId="974206877" sldId="550145294"/>
        </pc:sldMkLst>
      </pc:sldChg>
      <pc:sldChg chg="modSp mod">
        <pc:chgData name="Kaustubh Tangsali" userId="1724dc3b-4635-4158-84a5-66baf4742ecf" providerId="ADAL" clId="{F34C4C27-8255-415F-B30D-39612D7417A8}" dt="2022-09-21T05:57:32.609" v="21" actId="20577"/>
        <pc:sldMkLst>
          <pc:docMk/>
          <pc:sldMk cId="47989762" sldId="550145297"/>
        </pc:sldMkLst>
      </pc:sldChg>
      <pc:sldChg chg="modNotesTx">
        <pc:chgData name="Kaustubh Tangsali" userId="1724dc3b-4635-4158-84a5-66baf4742ecf" providerId="ADAL" clId="{F34C4C27-8255-415F-B30D-39612D7417A8}" dt="2022-09-21T05:58:30.543" v="22" actId="313"/>
        <pc:sldMkLst>
          <pc:docMk/>
          <pc:sldMk cId="1432370544" sldId="550145309"/>
        </pc:sldMkLst>
      </pc:sldChg>
      <pc:sldChg chg="modSp mod">
        <pc:chgData name="Kaustubh Tangsali" userId="1724dc3b-4635-4158-84a5-66baf4742ecf" providerId="ADAL" clId="{F34C4C27-8255-415F-B30D-39612D7417A8}" dt="2022-09-21T06:06:59.857" v="99" actId="207"/>
        <pc:sldMkLst>
          <pc:docMk/>
          <pc:sldMk cId="3966376929" sldId="550145310"/>
        </pc:sldMkLst>
      </pc:sldChg>
      <pc:sldChg chg="modSp mod">
        <pc:chgData name="Kaustubh Tangsali" userId="1724dc3b-4635-4158-84a5-66baf4742ecf" providerId="ADAL" clId="{F34C4C27-8255-415F-B30D-39612D7417A8}" dt="2022-09-21T06:07:17.481" v="101" actId="207"/>
        <pc:sldMkLst>
          <pc:docMk/>
          <pc:sldMk cId="3792997103" sldId="550145311"/>
        </pc:sldMkLst>
      </pc:sldChg>
      <pc:sldChg chg="modSp mod">
        <pc:chgData name="Kaustubh Tangsali" userId="1724dc3b-4635-4158-84a5-66baf4742ecf" providerId="ADAL" clId="{F34C4C27-8255-415F-B30D-39612D7417A8}" dt="2022-09-21T06:07:27.463" v="102" actId="207"/>
        <pc:sldMkLst>
          <pc:docMk/>
          <pc:sldMk cId="1834034579" sldId="550145312"/>
        </pc:sldMkLst>
      </pc:sldChg>
      <pc:sldChg chg="modSp mod">
        <pc:chgData name="Kaustubh Tangsali" userId="1724dc3b-4635-4158-84a5-66baf4742ecf" providerId="ADAL" clId="{F34C4C27-8255-415F-B30D-39612D7417A8}" dt="2022-09-21T06:07:37.192" v="103" actId="207"/>
        <pc:sldMkLst>
          <pc:docMk/>
          <pc:sldMk cId="1469649863" sldId="550145314"/>
        </pc:sldMkLst>
      </pc:sldChg>
      <pc:sldChg chg="modSp mod">
        <pc:chgData name="Kaustubh Tangsali" userId="1724dc3b-4635-4158-84a5-66baf4742ecf" providerId="ADAL" clId="{F34C4C27-8255-415F-B30D-39612D7417A8}" dt="2022-09-21T06:00:47.275" v="95" actId="20577"/>
        <pc:sldMkLst>
          <pc:docMk/>
          <pc:sldMk cId="1622314997" sldId="550145317"/>
        </pc:sldMkLst>
      </pc:sldChg>
    </pc:docChg>
  </pc:docChgLst>
  <pc:docChgLst>
    <pc:chgData name="Andres Chavez" userId="5a21f381871d1978" providerId="LiveId" clId="{64D9A9DD-85DE-4CC5-8D00-8D65C6BCE338}"/>
    <pc:docChg chg="delSld">
      <pc:chgData name="Andres Chavez" userId="5a21f381871d1978" providerId="LiveId" clId="{64D9A9DD-85DE-4CC5-8D00-8D65C6BCE338}" dt="2025-07-23T05:17:20.762" v="0" actId="47"/>
      <pc:docMkLst>
        <pc:docMk/>
      </pc:docMkLst>
      <pc:sldChg chg="del">
        <pc:chgData name="Andres Chavez" userId="5a21f381871d1978" providerId="LiveId" clId="{64D9A9DD-85DE-4CC5-8D00-8D65C6BCE338}" dt="2025-07-23T05:17:20.762" v="0" actId="47"/>
        <pc:sldMkLst>
          <pc:docMk/>
          <pc:sldMk cId="4202788849" sldId="301"/>
        </pc:sldMkLst>
      </pc:sldChg>
      <pc:sldChg chg="del">
        <pc:chgData name="Andres Chavez" userId="5a21f381871d1978" providerId="LiveId" clId="{64D9A9DD-85DE-4CC5-8D00-8D65C6BCE338}" dt="2025-07-23T05:17:20.762" v="0" actId="47"/>
        <pc:sldMkLst>
          <pc:docMk/>
          <pc:sldMk cId="3449012388" sldId="947"/>
        </pc:sldMkLst>
      </pc:sldChg>
      <pc:sldChg chg="del">
        <pc:chgData name="Andres Chavez" userId="5a21f381871d1978" providerId="LiveId" clId="{64D9A9DD-85DE-4CC5-8D00-8D65C6BCE338}" dt="2025-07-23T05:17:20.762" v="0" actId="47"/>
        <pc:sldMkLst>
          <pc:docMk/>
          <pc:sldMk cId="974206877" sldId="550145294"/>
        </pc:sldMkLst>
      </pc:sldChg>
      <pc:sldChg chg="del">
        <pc:chgData name="Andres Chavez" userId="5a21f381871d1978" providerId="LiveId" clId="{64D9A9DD-85DE-4CC5-8D00-8D65C6BCE338}" dt="2025-07-23T05:17:20.762" v="0" actId="47"/>
        <pc:sldMkLst>
          <pc:docMk/>
          <pc:sldMk cId="4006131261" sldId="550145295"/>
        </pc:sldMkLst>
      </pc:sldChg>
      <pc:sldChg chg="del">
        <pc:chgData name="Andres Chavez" userId="5a21f381871d1978" providerId="LiveId" clId="{64D9A9DD-85DE-4CC5-8D00-8D65C6BCE338}" dt="2025-07-23T05:17:20.762" v="0" actId="47"/>
        <pc:sldMkLst>
          <pc:docMk/>
          <pc:sldMk cId="2700990806" sldId="550145296"/>
        </pc:sldMkLst>
      </pc:sldChg>
      <pc:sldChg chg="del">
        <pc:chgData name="Andres Chavez" userId="5a21f381871d1978" providerId="LiveId" clId="{64D9A9DD-85DE-4CC5-8D00-8D65C6BCE338}" dt="2025-07-23T05:17:20.762" v="0" actId="47"/>
        <pc:sldMkLst>
          <pc:docMk/>
          <pc:sldMk cId="47989762" sldId="550145297"/>
        </pc:sldMkLst>
      </pc:sldChg>
      <pc:sldChg chg="del">
        <pc:chgData name="Andres Chavez" userId="5a21f381871d1978" providerId="LiveId" clId="{64D9A9DD-85DE-4CC5-8D00-8D65C6BCE338}" dt="2025-07-23T05:17:20.762" v="0" actId="47"/>
        <pc:sldMkLst>
          <pc:docMk/>
          <pc:sldMk cId="1508712213" sldId="550145298"/>
        </pc:sldMkLst>
      </pc:sldChg>
      <pc:sldChg chg="del">
        <pc:chgData name="Andres Chavez" userId="5a21f381871d1978" providerId="LiveId" clId="{64D9A9DD-85DE-4CC5-8D00-8D65C6BCE338}" dt="2025-07-23T05:17:20.762" v="0" actId="47"/>
        <pc:sldMkLst>
          <pc:docMk/>
          <pc:sldMk cId="1630249644" sldId="550145299"/>
        </pc:sldMkLst>
      </pc:sldChg>
      <pc:sldChg chg="del">
        <pc:chgData name="Andres Chavez" userId="5a21f381871d1978" providerId="LiveId" clId="{64D9A9DD-85DE-4CC5-8D00-8D65C6BCE338}" dt="2025-07-23T05:17:20.762" v="0" actId="47"/>
        <pc:sldMkLst>
          <pc:docMk/>
          <pc:sldMk cId="2827400957" sldId="550145301"/>
        </pc:sldMkLst>
      </pc:sldChg>
      <pc:sldChg chg="del">
        <pc:chgData name="Andres Chavez" userId="5a21f381871d1978" providerId="LiveId" clId="{64D9A9DD-85DE-4CC5-8D00-8D65C6BCE338}" dt="2025-07-23T05:17:20.762" v="0" actId="47"/>
        <pc:sldMkLst>
          <pc:docMk/>
          <pc:sldMk cId="2076287932" sldId="550145302"/>
        </pc:sldMkLst>
      </pc:sldChg>
      <pc:sldChg chg="del">
        <pc:chgData name="Andres Chavez" userId="5a21f381871d1978" providerId="LiveId" clId="{64D9A9DD-85DE-4CC5-8D00-8D65C6BCE338}" dt="2025-07-23T05:17:20.762" v="0" actId="47"/>
        <pc:sldMkLst>
          <pc:docMk/>
          <pc:sldMk cId="3236521084" sldId="550145305"/>
        </pc:sldMkLst>
      </pc:sldChg>
      <pc:sldChg chg="del">
        <pc:chgData name="Andres Chavez" userId="5a21f381871d1978" providerId="LiveId" clId="{64D9A9DD-85DE-4CC5-8D00-8D65C6BCE338}" dt="2025-07-23T05:17:20.762" v="0" actId="47"/>
        <pc:sldMkLst>
          <pc:docMk/>
          <pc:sldMk cId="446824481" sldId="550145306"/>
        </pc:sldMkLst>
      </pc:sldChg>
      <pc:sldChg chg="del">
        <pc:chgData name="Andres Chavez" userId="5a21f381871d1978" providerId="LiveId" clId="{64D9A9DD-85DE-4CC5-8D00-8D65C6BCE338}" dt="2025-07-23T05:17:20.762" v="0" actId="47"/>
        <pc:sldMkLst>
          <pc:docMk/>
          <pc:sldMk cId="3357712314" sldId="550145308"/>
        </pc:sldMkLst>
      </pc:sldChg>
      <pc:sldChg chg="del">
        <pc:chgData name="Andres Chavez" userId="5a21f381871d1978" providerId="LiveId" clId="{64D9A9DD-85DE-4CC5-8D00-8D65C6BCE338}" dt="2025-07-23T05:17:20.762" v="0" actId="47"/>
        <pc:sldMkLst>
          <pc:docMk/>
          <pc:sldMk cId="1432370544" sldId="550145309"/>
        </pc:sldMkLst>
      </pc:sldChg>
      <pc:sldChg chg="del">
        <pc:chgData name="Andres Chavez" userId="5a21f381871d1978" providerId="LiveId" clId="{64D9A9DD-85DE-4CC5-8D00-8D65C6BCE338}" dt="2025-07-23T05:17:20.762" v="0" actId="47"/>
        <pc:sldMkLst>
          <pc:docMk/>
          <pc:sldMk cId="3966376929" sldId="550145310"/>
        </pc:sldMkLst>
      </pc:sldChg>
      <pc:sldChg chg="del">
        <pc:chgData name="Andres Chavez" userId="5a21f381871d1978" providerId="LiveId" clId="{64D9A9DD-85DE-4CC5-8D00-8D65C6BCE338}" dt="2025-07-23T05:17:20.762" v="0" actId="47"/>
        <pc:sldMkLst>
          <pc:docMk/>
          <pc:sldMk cId="3792997103" sldId="550145311"/>
        </pc:sldMkLst>
      </pc:sldChg>
      <pc:sldChg chg="del">
        <pc:chgData name="Andres Chavez" userId="5a21f381871d1978" providerId="LiveId" clId="{64D9A9DD-85DE-4CC5-8D00-8D65C6BCE338}" dt="2025-07-23T05:17:20.762" v="0" actId="47"/>
        <pc:sldMkLst>
          <pc:docMk/>
          <pc:sldMk cId="1834034579" sldId="550145312"/>
        </pc:sldMkLst>
      </pc:sldChg>
      <pc:sldChg chg="del">
        <pc:chgData name="Andres Chavez" userId="5a21f381871d1978" providerId="LiveId" clId="{64D9A9DD-85DE-4CC5-8D00-8D65C6BCE338}" dt="2025-07-23T05:17:20.762" v="0" actId="47"/>
        <pc:sldMkLst>
          <pc:docMk/>
          <pc:sldMk cId="3036227178" sldId="550145313"/>
        </pc:sldMkLst>
      </pc:sldChg>
      <pc:sldChg chg="del">
        <pc:chgData name="Andres Chavez" userId="5a21f381871d1978" providerId="LiveId" clId="{64D9A9DD-85DE-4CC5-8D00-8D65C6BCE338}" dt="2025-07-23T05:17:20.762" v="0" actId="47"/>
        <pc:sldMkLst>
          <pc:docMk/>
          <pc:sldMk cId="1469649863" sldId="550145314"/>
        </pc:sldMkLst>
      </pc:sldChg>
      <pc:sldChg chg="del">
        <pc:chgData name="Andres Chavez" userId="5a21f381871d1978" providerId="LiveId" clId="{64D9A9DD-85DE-4CC5-8D00-8D65C6BCE338}" dt="2025-07-23T05:17:20.762" v="0" actId="47"/>
        <pc:sldMkLst>
          <pc:docMk/>
          <pc:sldMk cId="2249102250" sldId="550145315"/>
        </pc:sldMkLst>
      </pc:sldChg>
      <pc:sldChg chg="del">
        <pc:chgData name="Andres Chavez" userId="5a21f381871d1978" providerId="LiveId" clId="{64D9A9DD-85DE-4CC5-8D00-8D65C6BCE338}" dt="2025-07-23T05:17:20.762" v="0" actId="47"/>
        <pc:sldMkLst>
          <pc:docMk/>
          <pc:sldMk cId="3874465475" sldId="550145316"/>
        </pc:sldMkLst>
      </pc:sldChg>
      <pc:sldChg chg="del">
        <pc:chgData name="Andres Chavez" userId="5a21f381871d1978" providerId="LiveId" clId="{64D9A9DD-85DE-4CC5-8D00-8D65C6BCE338}" dt="2025-07-23T05:17:20.762" v="0" actId="47"/>
        <pc:sldMkLst>
          <pc:docMk/>
          <pc:sldMk cId="1622314997" sldId="550145317"/>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7/22/2025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nvidia.com/deeplearning/modulus/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nvidia.com/deeplearning/modulus/text/features/configuration.html#run-mode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nvidia.com/deeplearning/modulus/index.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Introduction to Physics-Informed Machine with Modulus.</a:t>
            </a:r>
          </a:p>
          <a:p>
            <a:endParaRPr lang="en-US" dirty="0"/>
          </a:p>
          <a:p>
            <a:r>
              <a:rPr lang="en-US" dirty="0"/>
              <a:t>This course consists of two main components. The first is this presentation, which will introduce you to physics-informed machine learning concepts, and also to NVIDIA Modulus, the framework we will focus on to utilize the powerful techniques discussed in this course.</a:t>
            </a:r>
          </a:p>
          <a:p>
            <a:endParaRPr lang="en-US" dirty="0"/>
          </a:p>
          <a:p>
            <a:r>
              <a:rPr lang="en-US" dirty="0"/>
              <a:t>The second main component of this course are the interactive materials, which provide you with a GPU-accelerated programming environment and that will allow you both to explore the tools and techniques taught in this presentation, and to try your hand at coding exercises using Modulus in order to prepare you for work on your own projects.</a:t>
            </a:r>
          </a:p>
          <a:p>
            <a:endParaRPr lang="en-US" dirty="0"/>
          </a:p>
          <a:p>
            <a:r>
              <a:rPr lang="en-US" dirty="0"/>
              <a:t>You will find instructions for launching the interactive environment below, on the same page as this presentation. We recommend you watch this presentation in its entirety before proceeding to the interactive materials. Should you wish, you can refer back to this presentation at any point in time during your work. For your convenience, a copy of the slide deck used in this presentation, without the voice recording, is also available to you below, should you wish to quickly lookup a single slide at a later time.</a:t>
            </a:r>
          </a:p>
          <a:p>
            <a:endParaRPr lang="en-US" dirty="0"/>
          </a:p>
          <a:p>
            <a:r>
              <a:rPr lang="en-US" dirty="0"/>
              <a:t>With those details out of the way, let’s proceed to the main portion of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NVIDIA Modulus is a deep learning framework that blends the power of physics and partial differential equations (PDEs) with AI to build more robust models for better analysis. As we saw, there is a plethora of ways in which ML/NN models can be applied for physics-based systems. These can depend based on the availability of observational data and the extent of understanding of underlying physics. Based on these aspects, the ML/NN based methodologies can be broadly classified into forward (physics-driven), data-driven and hybrid approaches that involve both the physics and data assimilation.</a:t>
            </a:r>
          </a:p>
          <a:p>
            <a:endParaRPr lang="en-US" dirty="0"/>
          </a:p>
          <a:p>
            <a:r>
              <a:rPr lang="en-US" dirty="0"/>
              <a:t>With NVIDIA Modulus, we aim to provide researchers and industry specialists, various tools that will help accelerate your development of such models for the scientific discipline of your need.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382887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Modulus architecture. Modulus provides several APIs for generating or importing geometry for physics informed training as well as several </a:t>
            </a:r>
            <a:r>
              <a:rPr lang="en-US" dirty="0" err="1"/>
              <a:t>dataloaders</a:t>
            </a:r>
            <a:r>
              <a:rPr lang="en-US" dirty="0"/>
              <a:t> for efficient data loading for data-driven training. Modulus has several abstracted model building blocks that include a variety of neural network architectures popular in the community as well as implementations of several physical PDEs and equations to get started quickly. Modulus allows complex problems to be defined as training objectives or constraints, that handle the process of creating optimized execution order of nodes in the back end. Built-in optimizations like Just in time compilation or JIT, </a:t>
            </a:r>
            <a:r>
              <a:rPr lang="en-US" dirty="0" err="1"/>
              <a:t>Cuda</a:t>
            </a:r>
            <a:r>
              <a:rPr lang="en-US" dirty="0"/>
              <a:t> Graphs, </a:t>
            </a:r>
            <a:r>
              <a:rPr lang="en-US" dirty="0" err="1"/>
              <a:t>etc</a:t>
            </a:r>
            <a:r>
              <a:rPr lang="en-US" dirty="0"/>
              <a:t>, make the training faster. Losses for the data driven and physics-constrained models are also computed in the backend. </a:t>
            </a:r>
          </a:p>
          <a:p>
            <a:endParaRPr lang="en-US" dirty="0"/>
          </a:p>
          <a:p>
            <a:r>
              <a:rPr lang="en-US" dirty="0"/>
              <a:t>Modulus provides several Solver classes which are these high-performance training loops for training and inference. We will look at a Modulus training loop in detail in the next slide. It provides several optimizers to choose from for the optimizer and also several utilities to monitor the training performance. Finally, modulus provides flexibility in terms of visualizing the data and users can use several tools like Omniverse, Tensorboard, </a:t>
            </a:r>
            <a:r>
              <a:rPr lang="en-US" dirty="0" err="1"/>
              <a:t>Paraview</a:t>
            </a:r>
            <a:r>
              <a:rPr lang="en-US" dirty="0"/>
              <a:t>, etc. to interact with Modulus models.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211745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describe the Modulus training loop. Modulus allows for complex problems to be described through sets of constraints / training objectives. Multiple nodes and models can be combined in constraints for learning different data-driven or physics-driven loss functions. Within a training iterations, the constraints are fed to a optimizer which computes the required gradients of the loss function and computes the required weight updates. The scheduler then changes the learning rate if required. At the end the training or inference utilities are executed for monitoring and then this loop repeats itself until the </a:t>
            </a:r>
            <a:r>
              <a:rPr lang="en-US" dirty="0" err="1"/>
              <a:t>max_steps</a:t>
            </a:r>
            <a:r>
              <a:rPr lang="en-US" dirty="0"/>
              <a:t> or a convergence criteria is reached. </a:t>
            </a:r>
          </a:p>
          <a:p>
            <a:endParaRPr lang="en-US" dirty="0"/>
          </a:p>
          <a:p>
            <a:r>
              <a:rPr lang="en-US" dirty="0"/>
              <a:t>Within each constraint, the geometry or data input is taken, the computation nodes are executed in an optimized order and the relevant physics or data loss is computed which is fed to the optimizer.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269790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architecture and training loop covered, you now have a good understanding of the Modulus internals. Now let’s look at the physics informed neural networks in Modulus. Since this concept is very different from the more canonical form or supervised Machine learning, where you have a set of labelled data that the model trains to predict, we will look at the theory behind solving PDEs using neural networks briefly. Before we dive into how we go about incorporating a partial differential equation in a neural network, lets consider a simple example. Here we consider a 2</a:t>
            </a:r>
            <a:r>
              <a:rPr lang="en-US" baseline="30000" dirty="0"/>
              <a:t>nd</a:t>
            </a:r>
            <a:r>
              <a:rPr lang="en-US" dirty="0"/>
              <a:t> order differential equation using 3 different approaches. </a:t>
            </a:r>
          </a:p>
          <a:p>
            <a:endParaRPr lang="en-US" dirty="0"/>
          </a:p>
          <a:p>
            <a:r>
              <a:rPr lang="en-US" dirty="0"/>
              <a:t>On the left we can observe that when provided with just data, the network is able to interpolate between those data points very well, but gives a very poor prediction when extrapolated, in other words does not generalize very well to the solution. In the middle we can see that when the data is combined with a loss function that trains the network to satisfy a particular differential equation (soft constraint) can improve how the neural network performs even outside of the range of data it was provided (generalizes better). Finally, we can see that an extension of this idea can be a case where we do not rely on any data, but only the differential equation and the boundary conditions to make the problem well posed and the neural network is able to solve the solution to this differential equation. In this setting the it behaves as a neural solver. </a:t>
            </a:r>
          </a:p>
          <a:p>
            <a:endParaRPr lang="en-US" dirty="0"/>
          </a:p>
          <a:p>
            <a:r>
              <a:rPr lang="en-US" dirty="0"/>
              <a:t>Although these are simple examples to introduce the concept, these ideas can be extended to very complicated problems dealing with complex geometries, multi-physics governed by a variety of physics etc. as we saw before. Now let's dive deeper into what it takes to formulate these different scenarios.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124076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same differential equation from the previous slide and see how we can solve it completely using the physics/equations without any external training data. The goal here is to train a neural network to satisfy the boundary conditions and differential equations by constructing an appropriate loss function. If the network is able to minimize this loss function, then it will in effect, solve the given differential equation.  </a:t>
            </a:r>
          </a:p>
          <a:p>
            <a:endParaRPr lang="en-US" dirty="0"/>
          </a:p>
          <a:p>
            <a:r>
              <a:rPr lang="en-US" dirty="0"/>
              <a:t>We start by constructing a neural network </a:t>
            </a:r>
            <a:r>
              <a:rPr lang="en-US" dirty="0" err="1"/>
              <a:t>u_</a:t>
            </a:r>
            <a:r>
              <a:rPr lang="en-US" dirty="0" err="1">
                <a:effectLst/>
              </a:rPr>
              <a:t>net</a:t>
            </a:r>
            <a:r>
              <a:rPr lang="en-US" dirty="0"/>
              <a:t>​(x). The input to this network is a single value </a:t>
            </a:r>
            <a:r>
              <a:rPr lang="en-US" dirty="0" err="1"/>
              <a:t>x∈R</a:t>
            </a:r>
            <a:r>
              <a:rPr lang="en-US" dirty="0"/>
              <a:t> and its output is also a single value </a:t>
            </a:r>
            <a:r>
              <a:rPr lang="en-US" dirty="0" err="1"/>
              <a:t>u_</a:t>
            </a:r>
            <a:r>
              <a:rPr lang="en-US" dirty="0" err="1">
                <a:effectLst/>
              </a:rPr>
              <a:t>net</a:t>
            </a:r>
            <a:r>
              <a:rPr lang="en-US" dirty="0"/>
              <a:t>​(x)∈R. We suppose that this neural network is infinitely differentiable, </a:t>
            </a:r>
            <a:r>
              <a:rPr lang="en-US" dirty="0" err="1"/>
              <a:t>u_</a:t>
            </a:r>
            <a:r>
              <a:rPr lang="en-US" dirty="0" err="1">
                <a:effectLst/>
              </a:rPr>
              <a:t>net</a:t>
            </a:r>
            <a:r>
              <a:rPr lang="en-US" dirty="0"/>
              <a:t>​∈</a:t>
            </a:r>
            <a:r>
              <a:rPr lang="en-US" dirty="0">
                <a:effectLst/>
              </a:rPr>
              <a:t>C∞</a:t>
            </a:r>
            <a:r>
              <a:rPr lang="en-US" dirty="0"/>
              <a:t>. The typical neural network used is a deep fully connected network where the activation functions are infinitely differentiable.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597619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construct a loss function to train this neural network. We easily encode the boundary conditions as a loss in the following way. Here we have formed the L2 loss for each of the boundary point. Since the desired value for the BC is 0, this can be thought of as minimizing the L2 value predicted by the </a:t>
            </a:r>
            <a:r>
              <a:rPr lang="en-US" dirty="0" err="1"/>
              <a:t>u_net</a:t>
            </a:r>
            <a:r>
              <a:rPr lang="en-US" dirty="0"/>
              <a:t> at each of these boundary points. For encoding the equations, we need to compute the derivatives of </a:t>
            </a:r>
            <a:r>
              <a:rPr lang="en-US" dirty="0" err="1"/>
              <a:t>u_</a:t>
            </a:r>
            <a:r>
              <a:rPr lang="en-US" dirty="0" err="1">
                <a:effectLst/>
              </a:rPr>
              <a:t>net</a:t>
            </a:r>
            <a:r>
              <a:rPr lang="en-US" dirty="0"/>
              <a:t>​. Using automatic differentiation, we can do so and compute </a:t>
            </a:r>
            <a:r>
              <a:rPr lang="en-US" dirty="0">
                <a:effectLst/>
              </a:rPr>
              <a:t>δx2δ2unet​</a:t>
            </a:r>
            <a:r>
              <a:rPr lang="en-US" dirty="0"/>
              <a:t>​(x). This allows us to write a loss function of the form. Then using Monte-Carlo integration we can replace the integral with a summation as shown. Here the x</a:t>
            </a:r>
            <a:r>
              <a:rPr lang="en-US" dirty="0">
                <a:effectLst/>
              </a:rPr>
              <a:t>i</a:t>
            </a:r>
            <a:r>
              <a:rPr lang="en-US" dirty="0"/>
              <a:t>​'s are a batch of points sampled in the interior, x</a:t>
            </a:r>
            <a:r>
              <a:rPr lang="en-US" dirty="0">
                <a:effectLst/>
              </a:rPr>
              <a:t>i</a:t>
            </a:r>
            <a:r>
              <a:rPr lang="en-US" dirty="0"/>
              <a:t>​∈(0,1). Our total loss is then L=L_</a:t>
            </a:r>
            <a:r>
              <a:rPr lang="en-US" dirty="0">
                <a:effectLst/>
              </a:rPr>
              <a:t>BC</a:t>
            </a:r>
            <a:r>
              <a:rPr lang="en-US" dirty="0"/>
              <a:t>​+</a:t>
            </a:r>
            <a:r>
              <a:rPr lang="en-US" dirty="0" err="1"/>
              <a:t>L_</a:t>
            </a:r>
            <a:r>
              <a:rPr lang="en-US" dirty="0" err="1">
                <a:effectLst/>
              </a:rPr>
              <a:t>residual</a:t>
            </a:r>
            <a:r>
              <a:rPr lang="en-US" dirty="0"/>
              <a:t>​. Optimizers such as Adam are used to train this neural network. This can be thought of as creating artificial data for the neural network to train on. The true value for each of the interior point is to have a zero residual of the equation and the true value for each point on the boundary condition is the value you specified.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217429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t>
            </a:r>
            <a:r>
              <a:rPr lang="en-US" dirty="0">
                <a:effectLst/>
              </a:rPr>
              <a:t>f</a:t>
            </a:r>
            <a:r>
              <a:rPr lang="en-US" dirty="0"/>
              <a:t>(x)=1, the true solution is </a:t>
            </a:r>
            <a:r>
              <a:rPr lang="en-US" dirty="0">
                <a:effectLst/>
              </a:rPr>
              <a:t>1/2</a:t>
            </a:r>
            <a:r>
              <a:rPr lang="en-US" dirty="0"/>
              <a:t>​(x−1)x. Upon solving the problem, you can obtain good agreement between the exact solution and the neural network solution as shown in Figure below. Thus, we solved a differential equation completely using just the equation and boundary conditions using the neural networks.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406799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being covered, let’s look at how the theoretical ideas can be translated to code using Modulus APIs. Here we describe the brief anatomy of a Modulus project. While each problem has its own unique components, the general workflow when developing AI in Modulus follows the workflow in the figure below. </a:t>
            </a:r>
          </a:p>
          <a:p>
            <a:endParaRPr lang="en-US" dirty="0"/>
          </a:p>
          <a:p>
            <a:r>
              <a:rPr lang="en-US" dirty="0"/>
              <a:t>Distilling this process down into the key steps includes:</a:t>
            </a:r>
          </a:p>
          <a:p>
            <a:pPr>
              <a:buFont typeface="+mj-lt"/>
              <a:buAutoNum type="arabicPeriod"/>
            </a:pPr>
            <a:r>
              <a:rPr lang="en-US" dirty="0"/>
              <a:t>Initialize Hydra using the Modulus main decorator to read in the configuration YAML.</a:t>
            </a:r>
          </a:p>
          <a:p>
            <a:pPr>
              <a:buFont typeface="+mj-lt"/>
              <a:buAutoNum type="arabicPeriod"/>
            </a:pPr>
            <a:r>
              <a:rPr lang="en-US" dirty="0"/>
              <a:t>Load necessary data if needed.</a:t>
            </a:r>
          </a:p>
          <a:p>
            <a:pPr>
              <a:buFont typeface="+mj-lt"/>
              <a:buAutoNum type="arabicPeriod"/>
            </a:pPr>
            <a:r>
              <a:rPr lang="en-US" dirty="0"/>
              <a:t>Define the geometry of the system if needed.</a:t>
            </a:r>
          </a:p>
          <a:p>
            <a:pPr>
              <a:buFont typeface="+mj-lt"/>
              <a:buAutoNum type="arabicPeriod"/>
            </a:pPr>
            <a:r>
              <a:rPr lang="en-US" dirty="0"/>
              <a:t>Create any Nodes required, such as your neural network model.</a:t>
            </a:r>
          </a:p>
          <a:p>
            <a:pPr>
              <a:buFont typeface="+mj-lt"/>
              <a:buAutoNum type="arabicPeriod"/>
            </a:pPr>
            <a:r>
              <a:rPr lang="en-US" dirty="0"/>
              <a:t>Create a training Domain object.</a:t>
            </a:r>
          </a:p>
          <a:p>
            <a:pPr>
              <a:buFont typeface="+mj-lt"/>
              <a:buAutoNum type="arabicPeriod"/>
            </a:pPr>
            <a:r>
              <a:rPr lang="en-US" dirty="0"/>
              <a:t>Create constraints and add each to the domain.</a:t>
            </a:r>
          </a:p>
          <a:p>
            <a:pPr>
              <a:buFont typeface="+mj-lt"/>
              <a:buAutoNum type="arabicPeriod"/>
            </a:pPr>
            <a:r>
              <a:rPr lang="en-US" dirty="0"/>
              <a:t>Create any </a:t>
            </a:r>
            <a:r>
              <a:rPr lang="en-US" dirty="0" err="1"/>
              <a:t>inferencers</a:t>
            </a:r>
            <a:r>
              <a:rPr lang="en-US" dirty="0"/>
              <a:t>, validators or monitors needed.</a:t>
            </a:r>
          </a:p>
          <a:p>
            <a:pPr>
              <a:buFont typeface="+mj-lt"/>
              <a:buAutoNum type="arabicPeriod"/>
            </a:pPr>
            <a:r>
              <a:rPr lang="en-US" dirty="0"/>
              <a:t>Initialize a solver with the populated training domain.</a:t>
            </a:r>
          </a:p>
          <a:p>
            <a:pPr>
              <a:buFont typeface="+mj-lt"/>
              <a:buAutoNum type="arabicPeriod"/>
            </a:pPr>
            <a:r>
              <a:rPr lang="en-US" dirty="0"/>
              <a:t>Run the solver, beginning optimization.</a:t>
            </a:r>
          </a:p>
          <a:p>
            <a:pPr>
              <a:buFont typeface="+mj-lt"/>
              <a:buAutoNum type="arabicPeriod"/>
            </a:pPr>
            <a:endParaRPr lang="en-US" dirty="0"/>
          </a:p>
          <a:p>
            <a:pPr>
              <a:buFont typeface="+mj-lt"/>
              <a:buNone/>
            </a:pPr>
            <a:r>
              <a:rPr lang="en-US" dirty="0"/>
              <a:t>Now let’s walk through each of these steps for this simple problem.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275405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Hydra is a configuration package that is built into the heart of Modulus.  This allows for easy control over various hyperparameters using YAML files. For every problem being solved using Modulus, Hydra is the first component to be initialized and has direct influence on all component levels inside of Modulus. A typical configuration file for a modulus project is shown here. You can use the config file to change a variety of training parameters like the learning rate, </a:t>
            </a:r>
            <a:r>
              <a:rPr lang="en-US" dirty="0" err="1"/>
              <a:t>max_steps</a:t>
            </a:r>
            <a:r>
              <a:rPr lang="en-US" dirty="0"/>
              <a:t>, etc. The configs can also be used for defining more custom configs as well. Having the configs set in this form allows for easy hyper-parameter search – something that is critical in training the neural networks.  Here we look at a very minimal example of hydra config for this problem. We define the optimizer as Adam, the learning rate scheduler as exponential decay. We also specify the decay rate and the decay steps. Some other configs defined include the </a:t>
            </a:r>
            <a:r>
              <a:rPr lang="en-US" dirty="0" err="1"/>
              <a:t>max_steps</a:t>
            </a:r>
            <a:r>
              <a:rPr lang="en-US" dirty="0"/>
              <a:t>, the frequency at which we want to record the results, the output format for the results etc.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63678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purely physics driven case, we won't use any external training data. Instead, we will create some geometry that we can use to sample the various collocation points needed to impose the boundary and equation losses we saw earlier in the theory. Modulus has several geometry objects to choose from ranging from 1D shapes like Point1D, Line1D to more complex 3D ones like Torus, Tetrahedron etc. Let's use the Line1D object for this example to sample the required points.</a:t>
            </a:r>
          </a:p>
          <a:p>
            <a:endParaRPr lang="en-US" dirty="0"/>
          </a:p>
          <a:p>
            <a:r>
              <a:rPr lang="en-US" dirty="0"/>
              <a:t>Next, we will create the nodes required for our problem. These include the neural network itself (which acts as an adaptable function) and any equations that are used to formulate the PDE loss functions. The neural network used here is a simple fully connected neural network with 3 layers and 32 neurons in each layer. Modulus also provides a library of more advanced neural networks for handling more complicated problems. </a:t>
            </a:r>
          </a:p>
          <a:p>
            <a:endParaRPr lang="en-US" dirty="0"/>
          </a:p>
          <a:p>
            <a:r>
              <a:rPr lang="en-US" dirty="0"/>
              <a:t>Modulus allows you to quickly write your equations in the most natural way possible. The </a:t>
            </a:r>
            <a:r>
              <a:rPr lang="en-US" dirty="0" err="1"/>
              <a:t>Sympy</a:t>
            </a:r>
            <a:r>
              <a:rPr lang="en-US" dirty="0"/>
              <a:t> equations are converted to PyTorch expressions in the back-end and can also be printed to ensure correct implementation. For the sake of brevity, we don’t cover the definition of this custom PDE in this slide, but its definition can be found in the supplementary </a:t>
            </a:r>
            <a:r>
              <a:rPr lang="en-US" dirty="0" err="1"/>
              <a:t>Jupyter</a:t>
            </a:r>
            <a:r>
              <a:rPr lang="en-US" dirty="0"/>
              <a:t> Notebook. Modulus also comes with several common PDEs predefined for the user to choose from. Some of the PDEs that are already available in the PDEs module are: Navier Stokes, Linear Elasticity, Advection Diffusion, Wave Equations, etc.</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362582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with a high level description of what Modulus is, and what kinds of problems it seeks to help us solve. Next, we will look at some of the internals of Modulus to understand the flow of data, the architecture of Modulus and Training at a very high-level. Then we will look at some concrete examples of how Modulus can be used to setup a few simple problems using first the Physics informed approach and later the data informed approach. We will close off the session by looking at some of the Modulus features and advancements.</a:t>
            </a:r>
          </a:p>
          <a:p>
            <a:endParaRPr lang="en-US" dirty="0"/>
          </a:p>
          <a:p>
            <a:r>
              <a:rPr lang="en-US" dirty="0"/>
              <a:t>In the interactive portion of this course, you’ll have the chance to utilize most everything we cover in this presentation in your own sandboxed GPU-accelerated environment.</a:t>
            </a:r>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3759348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described earlier, we need to define a domain for training our neural network. The Domain holds all constraints as well as additional components needed in the training process. These additional components include </a:t>
            </a:r>
            <a:r>
              <a:rPr lang="en-US" dirty="0" err="1"/>
              <a:t>inferencers</a:t>
            </a:r>
            <a:r>
              <a:rPr lang="en-US" dirty="0"/>
              <a:t>, validators, and monitors. When developing in Modulus, constraints that the user defines are then added to the Domain to create a collection of training objectives. The Domain and the configs are then passed as inputs when using the Solver class. </a:t>
            </a:r>
          </a:p>
          <a:p>
            <a:endParaRPr lang="en-US" dirty="0"/>
          </a:p>
          <a:p>
            <a:r>
              <a:rPr lang="en-US" dirty="0"/>
              <a:t>Now let’s look into adding constraints to this domain. This can be thought of as adding specific constraints or training objectives to the neural network optimization. For this physics-driven problem, these constraints are the boundary conditions and equation residuals. The goal is to satisfy the boundary conditions exactly, and have the PDE residuals to go 0. These constraints can be specified within Modulus using classes like </a:t>
            </a:r>
            <a:r>
              <a:rPr lang="en-US" dirty="0" err="1"/>
              <a:t>PointwiseBoundaryConstrant</a:t>
            </a:r>
            <a:r>
              <a:rPr lang="en-US" dirty="0"/>
              <a:t> and </a:t>
            </a:r>
            <a:r>
              <a:rPr lang="en-US" dirty="0" err="1"/>
              <a:t>PointwiseInteriorConstraint</a:t>
            </a:r>
            <a:r>
              <a:rPr lang="en-US" dirty="0"/>
              <a:t>. A L2 loss is then constructed from these constraints which is used by the optimizer to minimize on. Specifying the constraints in this fashion is called soft-constraints.</a:t>
            </a:r>
          </a:p>
          <a:p>
            <a:endParaRPr lang="en-US" b="1" dirty="0"/>
          </a:p>
          <a:p>
            <a:r>
              <a:rPr lang="en-US" b="1" dirty="0"/>
              <a:t>Looking into each of these in detail: </a:t>
            </a:r>
          </a:p>
          <a:p>
            <a:r>
              <a:rPr lang="en-US" dirty="0"/>
              <a:t>For generating a boundary condition, we need to sample the points on the required boundary/surface of the geometry, specify the nodes we would like to unroll/evaluate on these points and then assign them the desired values. A geometry object’s boundary can be sampled using </a:t>
            </a:r>
            <a:r>
              <a:rPr lang="en-US" dirty="0" err="1"/>
              <a:t>PointwiseBoundaryConstraint</a:t>
            </a:r>
            <a:r>
              <a:rPr lang="en-US" dirty="0"/>
              <a:t> class. This will sample the entire boundary of the geometry we specify in the geometry argument, in this case, both the endpoints of the 1d line. A particular boundary of the geometry can be sub-sampled by using a particular criterion using the criteria argument. We will see its use in a later example. The desired values for the boundary condition are listed as a dictionary in </a:t>
            </a:r>
            <a:r>
              <a:rPr lang="en-US" dirty="0" err="1"/>
              <a:t>outvar</a:t>
            </a:r>
            <a:r>
              <a:rPr lang="en-US" dirty="0"/>
              <a:t> argument. These dictionaries are then used when unrolling the computational graph (specified using the nodes argument) for training. The number of points to sample on each boundary are specified using the </a:t>
            </a:r>
            <a:r>
              <a:rPr lang="en-US" dirty="0" err="1"/>
              <a:t>batch_size</a:t>
            </a:r>
            <a:r>
              <a:rPr lang="en-US" dirty="0"/>
              <a:t> argument.</a:t>
            </a:r>
          </a:p>
          <a:p>
            <a:endParaRPr lang="en-US" b="1" dirty="0"/>
          </a:p>
          <a:p>
            <a:r>
              <a:rPr lang="en-US" dirty="0"/>
              <a:t>Next, the Custom PDE we defined is enforced on all the points in the interior. We will use </a:t>
            </a:r>
            <a:r>
              <a:rPr lang="en-US" dirty="0" err="1"/>
              <a:t>PointwiseInteriorConstraint</a:t>
            </a:r>
            <a:r>
              <a:rPr lang="en-US" dirty="0"/>
              <a:t> class to sample points in the interior of the geometry. Again, the appropriate geometry is specified in the geometry argument; the equations to solve are specified as a dictionary input to </a:t>
            </a:r>
            <a:r>
              <a:rPr lang="en-US" dirty="0" err="1"/>
              <a:t>outvar</a:t>
            </a:r>
            <a:r>
              <a:rPr lang="en-US" dirty="0"/>
              <a:t> argument. These dictionaries are then used when unrolling the computational graph (specified using the nodes argument) for training. For this problem we have the 'custom_pde':0. The argument bounds, determines the range for sampling the values for variables.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3373165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create some utilities to visualize the results and run the solver. We can create some </a:t>
            </a:r>
            <a:r>
              <a:rPr lang="en-US" dirty="0" err="1"/>
              <a:t>inferencer</a:t>
            </a:r>
            <a:r>
              <a:rPr lang="en-US" dirty="0"/>
              <a:t> object to visualize our results. Then we create a solver by using the domain we just created along with the other configurations that define the optimizer choices, settings (i.e. conf) using Modulus’ Solver class. The solver can then be executed using the solve method. That completes the definition of a Modulus project for this simple problem. Once the script is defined, it can be executed by simply running the script as shown. This will start the training and finish once the </a:t>
            </a:r>
            <a:r>
              <a:rPr lang="en-US" dirty="0" err="1"/>
              <a:t>max_steps</a:t>
            </a:r>
            <a:r>
              <a:rPr lang="en-US" dirty="0"/>
              <a:t> has reached. At the end of the run, you can visualize the results from the </a:t>
            </a:r>
            <a:r>
              <a:rPr lang="en-US" dirty="0" err="1"/>
              <a:t>inferencers</a:t>
            </a:r>
            <a:r>
              <a:rPr lang="en-US" dirty="0"/>
              <a:t> to check the results. The post-processing steps are covered in detail in the supplementary </a:t>
            </a:r>
            <a:r>
              <a:rPr lang="en-US" dirty="0" err="1"/>
              <a:t>Jupyter</a:t>
            </a:r>
            <a:r>
              <a:rPr lang="en-US" dirty="0"/>
              <a:t> notebooks. Going from a single GPU to a multi-GPU run is also very simple and one can simply run the script using </a:t>
            </a:r>
            <a:r>
              <a:rPr lang="en-US" dirty="0" err="1"/>
              <a:t>mpirun</a:t>
            </a:r>
            <a:r>
              <a:rPr lang="en-US" dirty="0"/>
              <a:t> as shown here.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280301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how we can interact with the notebooks and code that is provided with this course.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79547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also took a dive into Modulus code for the simple problem, let’s explore some advantages of solving the differential equations using PINNs. </a:t>
            </a:r>
          </a:p>
          <a:p>
            <a:endParaRPr lang="en-US" dirty="0"/>
          </a:p>
          <a:p>
            <a:r>
              <a:rPr lang="en-US" dirty="0"/>
              <a:t>One such important advantage of a neural network solver over traditional numerical methods is its ability to solve parameterized geometries. To illustrate this concept, we solve a parameterized version of the above problem. Suppose we want to know how the solution to this equation changes as we move the position on the boundary condition u(</a:t>
            </a:r>
            <a:r>
              <a:rPr lang="en-US" dirty="0">
                <a:effectLst/>
              </a:rPr>
              <a:t>l</a:t>
            </a:r>
            <a:r>
              <a:rPr lang="en-US" dirty="0"/>
              <a:t>)=0. We can parameterize this position with a variable </a:t>
            </a:r>
            <a:r>
              <a:rPr lang="en-US" dirty="0">
                <a:effectLst/>
              </a:rPr>
              <a:t>L</a:t>
            </a:r>
            <a:r>
              <a:rPr lang="en-US" dirty="0"/>
              <a:t> which we can vary between 1 to 2,  and our equation now has the form as shown here. To solve this parameterized problem, we can have the neural network take </a:t>
            </a:r>
            <a:r>
              <a:rPr lang="en-US" dirty="0">
                <a:effectLst/>
              </a:rPr>
              <a:t>l</a:t>
            </a:r>
            <a:r>
              <a:rPr lang="en-US" dirty="0"/>
              <a:t> as an extra input such that </a:t>
            </a:r>
            <a:r>
              <a:rPr lang="en-US" dirty="0" err="1"/>
              <a:t>u_</a:t>
            </a:r>
            <a:r>
              <a:rPr lang="en-US" dirty="0" err="1">
                <a:effectLst/>
              </a:rPr>
              <a:t>net</a:t>
            </a:r>
            <a:r>
              <a:rPr lang="en-US" dirty="0">
                <a:effectLst/>
              </a:rPr>
              <a:t> is a function of </a:t>
            </a:r>
            <a:r>
              <a:rPr lang="en-US" dirty="0"/>
              <a:t>x and </a:t>
            </a:r>
            <a:r>
              <a:rPr lang="en-US" dirty="0">
                <a:effectLst/>
              </a:rPr>
              <a:t>L</a:t>
            </a:r>
            <a:r>
              <a:rPr lang="en-US" dirty="0"/>
              <a:t>. The losses then take the form as shown here. Notice the extra parameter L added to the integrals. The points are now sampled in the space of x and l as opposed to only x as seen before.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32186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figure below we see the solution to the differential equation for various </a:t>
            </a:r>
            <a:r>
              <a:rPr lang="en-US" dirty="0">
                <a:effectLst/>
              </a:rPr>
              <a:t>l</a:t>
            </a:r>
            <a:r>
              <a:rPr lang="en-US" dirty="0"/>
              <a:t> values after optimizing the network on this loss. While this example problem is overly simplistic, the ability to solve parameterized geometries presents significant industrial value. Instead of performing a single simulation we can solve multiple designs at the same time and for reduced computational cost. We will cover code for such problems in subsequent slides.</a:t>
            </a:r>
          </a:p>
          <a:p>
            <a:endParaRPr lang="en-US" dirty="0"/>
          </a:p>
          <a:p>
            <a:r>
              <a:rPr lang="en-US" dirty="0"/>
              <a:t>Also, more examples of this can be found in </a:t>
            </a:r>
            <a:r>
              <a:rPr lang="en-US" dirty="0">
                <a:hlinkClick r:id="rId3"/>
              </a:rPr>
              <a:t>Modulus User Documentation</a:t>
            </a:r>
            <a:r>
              <a:rPr lang="en-US" dirty="0"/>
              <a:t>.</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366455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useful application of a neural network solver is solving inverse problems. In an inverse problem, we start with a set of observations and then use those observations to calculate the causal factors that produced them. To illustrate how to solve inverse problems with a neural network solver, we give the example of inverting out the source term </a:t>
            </a:r>
            <a:r>
              <a:rPr lang="en-US" dirty="0">
                <a:effectLst/>
              </a:rPr>
              <a:t>f</a:t>
            </a:r>
            <a:r>
              <a:rPr lang="en-US" dirty="0"/>
              <a:t>(x) from same equation we have been considering so far. Suppose we are given the solution </a:t>
            </a:r>
            <a:r>
              <a:rPr lang="en-US" dirty="0" err="1"/>
              <a:t>u_</a:t>
            </a:r>
            <a:r>
              <a:rPr lang="en-US" dirty="0" err="1">
                <a:effectLst/>
              </a:rPr>
              <a:t>true</a:t>
            </a:r>
            <a:r>
              <a:rPr lang="en-US" dirty="0"/>
              <a:t>​(x) at 100 random points between 0 and 1 and we want to determine the </a:t>
            </a:r>
            <a:r>
              <a:rPr lang="en-US" dirty="0">
                <a:effectLst/>
              </a:rPr>
              <a:t>f</a:t>
            </a:r>
            <a:r>
              <a:rPr lang="en-US" dirty="0"/>
              <a:t>(x) that is causing it. We can do this by making two neural networks </a:t>
            </a:r>
            <a:r>
              <a:rPr lang="en-US" dirty="0" err="1"/>
              <a:t>u_</a:t>
            </a:r>
            <a:r>
              <a:rPr lang="en-US" dirty="0" err="1">
                <a:effectLst/>
              </a:rPr>
              <a:t>net</a:t>
            </a:r>
            <a:r>
              <a:rPr lang="en-US" dirty="0"/>
              <a:t>​(x) and </a:t>
            </a:r>
            <a:r>
              <a:rPr lang="en-US" dirty="0" err="1">
                <a:effectLst/>
              </a:rPr>
              <a:t>f_net</a:t>
            </a:r>
            <a:r>
              <a:rPr lang="en-US" dirty="0"/>
              <a:t>​(x) to approximate both u(x) and </a:t>
            </a:r>
            <a:r>
              <a:rPr lang="en-US" dirty="0">
                <a:effectLst/>
              </a:rPr>
              <a:t>f</a:t>
            </a:r>
            <a:r>
              <a:rPr lang="en-US" dirty="0"/>
              <a:t>(x). These networks are then optimized to minimize the following two losses; data and residual. The data loss trains the network to assimilate the data or the solution while the residual loss enforces the PDE constraint. The network can then use both of these constraints to invert out the unknows in the PDE.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117796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f(x) equal to </a:t>
            </a:r>
            <a:r>
              <a:rPr lang="en-US" dirty="0" err="1"/>
              <a:t>x+sin</a:t>
            </a:r>
            <a:r>
              <a:rPr lang="en-US" dirty="0"/>
              <a:t>(4</a:t>
            </a:r>
            <a:r>
              <a:rPr lang="en-US" dirty="0">
                <a:effectLst/>
              </a:rPr>
              <a:t>π</a:t>
            </a:r>
            <a:r>
              <a:rPr lang="en-US" dirty="0"/>
              <a:t>x) we know </a:t>
            </a:r>
            <a:r>
              <a:rPr lang="en-US" dirty="0" err="1"/>
              <a:t>analyticall</a:t>
            </a:r>
            <a:r>
              <a:rPr lang="en-US" dirty="0"/>
              <a:t> that the </a:t>
            </a:r>
            <a:r>
              <a:rPr lang="en-US" dirty="0" err="1"/>
              <a:t>u</a:t>
            </a:r>
            <a:r>
              <a:rPr lang="en-US" dirty="0" err="1">
                <a:effectLst/>
              </a:rPr>
              <a:t>true</a:t>
            </a:r>
            <a:r>
              <a:rPr lang="en-US" dirty="0"/>
              <a:t>​(x) is as shown above. Now, if we use this true solution as the input to the neural network, without adding the information about f(X), we can invert out the f(X). Here on the left we see that the network is able to assimilate the true solution correctly. And also invert out the source term f(x) on the right. </a:t>
            </a:r>
          </a:p>
          <a:p>
            <a:endParaRPr lang="en-US" dirty="0"/>
          </a:p>
          <a:p>
            <a:r>
              <a:rPr lang="en-US" dirty="0"/>
              <a:t>The scripts and </a:t>
            </a:r>
            <a:r>
              <a:rPr lang="en-US" dirty="0" err="1"/>
              <a:t>jupyter</a:t>
            </a:r>
            <a:r>
              <a:rPr lang="en-US" dirty="0"/>
              <a:t> notebooks for all these simple problems are present in the supplemental material for you to access. You are encouraged to review the code for these different variants.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245108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some slightly more complex examples in detail. The PDE considered here is a diffusion equation. Diffusion equation is a parabolic partial differential equation and in physics it used to model changes in concentration of a quantity of interest inside a specified region with respect to spatial and temporal variables. For this case we consider the thermal diffusion in a composite bar. Our aim is to obtain the temperature distribution inside the bar that is made up of two materials with different thermal conductivity. The geometry and the problem specification of the problem can be seen in the figure here. </a:t>
            </a:r>
          </a:p>
          <a:p>
            <a:endParaRPr lang="en-US" dirty="0"/>
          </a:p>
          <a:p>
            <a:r>
              <a:rPr lang="en-US" dirty="0"/>
              <a:t>The composite bar extends from x=0 to x=2. The bar has material of conductivity </a:t>
            </a:r>
            <a:r>
              <a:rPr lang="en-US" dirty="0">
                <a:effectLst/>
              </a:rPr>
              <a:t>D1</a:t>
            </a:r>
            <a:r>
              <a:rPr lang="en-US" dirty="0"/>
              <a:t>​=10 from x=0 to x=1 and </a:t>
            </a:r>
            <a:r>
              <a:rPr lang="en-US" dirty="0">
                <a:effectLst/>
              </a:rPr>
              <a:t>D2</a:t>
            </a:r>
            <a:r>
              <a:rPr lang="en-US" dirty="0"/>
              <a:t>​=0.1 from x=1 to x=2. Both the ends of the bar, x=0 and x=2 are maintained at a constant temperatures of 0 and 100 respectively. For simplicity of modeling, we will treat the composite bar as two separate bars, bar 1 and bar 2, whose ends are joined together. We will treat the temperatures in the bar 1 as </a:t>
            </a:r>
            <a:r>
              <a:rPr lang="en-US" dirty="0">
                <a:effectLst/>
              </a:rPr>
              <a:t>U1</a:t>
            </a:r>
            <a:r>
              <a:rPr lang="en-US" dirty="0"/>
              <a:t>​ and the temperature in bar 2 as </a:t>
            </a:r>
            <a:r>
              <a:rPr lang="en-US" dirty="0">
                <a:effectLst/>
              </a:rPr>
              <a:t>U2</a:t>
            </a:r>
            <a:r>
              <a:rPr lang="en-US" dirty="0"/>
              <a:t>​. The equations and boundary conditions governing the problem can be mathematically expressed as seen here. Since we are modeling the temperature between the two bars separately, we will apply flux and temperature continuity at interface.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285804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few specifics in the code. Before we jump in the constraint definition, lets look at the symbolic PDE definition which we skipped during our introductory example explanation. </a:t>
            </a:r>
          </a:p>
          <a:p>
            <a:endParaRPr lang="en-US" dirty="0"/>
          </a:p>
          <a:p>
            <a:pPr algn="l"/>
            <a:r>
              <a:rPr lang="en-US" b="0" i="0" dirty="0">
                <a:solidFill>
                  <a:srgbClr val="000000"/>
                </a:solidFill>
                <a:effectLst/>
                <a:latin typeface="Helvetica Neue"/>
              </a:rPr>
              <a:t>Any custom PDE in Modulus can be defined by making a child class from Modulus’s PDE class. You can then add any arguments for your PDE by adding them to the __</a:t>
            </a:r>
            <a:r>
              <a:rPr lang="en-US" b="0" i="0" dirty="0" err="1">
                <a:solidFill>
                  <a:srgbClr val="000000"/>
                </a:solidFill>
                <a:effectLst/>
                <a:latin typeface="Helvetica Neue"/>
              </a:rPr>
              <a:t>init</a:t>
            </a:r>
            <a:r>
              <a:rPr lang="en-US" b="0" i="0" dirty="0">
                <a:solidFill>
                  <a:srgbClr val="000000"/>
                </a:solidFill>
                <a:effectLst/>
                <a:latin typeface="Helvetica Neue"/>
              </a:rPr>
              <a:t>__ function. Once the appropriate arguments and constants are defined, you can start defining the PDE. First, we define the input variables </a:t>
            </a:r>
            <a:r>
              <a:rPr lang="en-US" b="0" i="0" u="none" strike="noStrike" dirty="0" err="1">
                <a:solidFill>
                  <a:srgbClr val="000000"/>
                </a:solidFill>
                <a:effectLst/>
                <a:latin typeface="Helvetica Neue"/>
              </a:rPr>
              <a:t>x,y,z</a:t>
            </a:r>
            <a:r>
              <a:rPr lang="en-US" b="0" i="0" dirty="0">
                <a:solidFill>
                  <a:srgbClr val="000000"/>
                </a:solidFill>
                <a:effectLst/>
                <a:latin typeface="Helvetica Neue"/>
              </a:rPr>
              <a:t> and </a:t>
            </a:r>
            <a:r>
              <a:rPr lang="en-US" b="0" i="0" u="none" strike="noStrike" dirty="0">
                <a:solidFill>
                  <a:srgbClr val="000000"/>
                </a:solidFill>
                <a:effectLst/>
                <a:latin typeface="Helvetica Neue"/>
              </a:rPr>
              <a:t>t</a:t>
            </a:r>
            <a:r>
              <a:rPr lang="en-US" b="0" i="0" dirty="0">
                <a:solidFill>
                  <a:srgbClr val="000000"/>
                </a:solidFill>
                <a:effectLst/>
                <a:latin typeface="Helvetica Neue"/>
              </a:rPr>
              <a:t> with </a:t>
            </a:r>
            <a:r>
              <a:rPr lang="en-US" b="0" i="0" dirty="0" err="1">
                <a:solidFill>
                  <a:srgbClr val="000000"/>
                </a:solidFill>
                <a:effectLst/>
                <a:latin typeface="Helvetica Neue"/>
              </a:rPr>
              <a:t>Sympy</a:t>
            </a:r>
            <a:r>
              <a:rPr lang="en-US" b="0" i="0" dirty="0">
                <a:solidFill>
                  <a:srgbClr val="000000"/>
                </a:solidFill>
                <a:effectLst/>
                <a:latin typeface="Helvetica Neue"/>
              </a:rPr>
              <a:t> symbols. Then we define the functions for </a:t>
            </a:r>
            <a:r>
              <a:rPr lang="en-US" b="0" i="0" u="none" strike="noStrike" dirty="0">
                <a:solidFill>
                  <a:srgbClr val="000000"/>
                </a:solidFill>
                <a:effectLst/>
                <a:latin typeface="Helvetica Neue"/>
              </a:rPr>
              <a:t>T</a:t>
            </a:r>
            <a:r>
              <a:rPr lang="en-US" b="0" i="0" dirty="0">
                <a:solidFill>
                  <a:srgbClr val="000000"/>
                </a:solidFill>
                <a:effectLst/>
                <a:latin typeface="Helvetica Neue"/>
              </a:rPr>
              <a:t>, </a:t>
            </a:r>
            <a:r>
              <a:rPr lang="en-US" b="0" i="0" u="none" strike="noStrike" dirty="0">
                <a:solidFill>
                  <a:srgbClr val="000000"/>
                </a:solidFill>
                <a:effectLst/>
                <a:latin typeface="Helvetica Neue"/>
              </a:rPr>
              <a:t>D</a:t>
            </a:r>
            <a:r>
              <a:rPr lang="en-US" b="0" i="0" dirty="0">
                <a:solidFill>
                  <a:srgbClr val="000000"/>
                </a:solidFill>
                <a:effectLst/>
                <a:latin typeface="Helvetica Neue"/>
              </a:rPr>
              <a:t> and </a:t>
            </a:r>
            <a:r>
              <a:rPr lang="en-US" b="0" i="0" u="none" strike="noStrike" dirty="0">
                <a:solidFill>
                  <a:srgbClr val="000000"/>
                </a:solidFill>
                <a:effectLst/>
                <a:latin typeface="Helvetica Neue"/>
              </a:rPr>
              <a:t>Q</a:t>
            </a:r>
            <a:r>
              <a:rPr lang="en-US" b="0" i="0" dirty="0">
                <a:solidFill>
                  <a:srgbClr val="000000"/>
                </a:solidFill>
                <a:effectLst/>
                <a:latin typeface="Helvetica Neue"/>
              </a:rPr>
              <a:t> that are dependent on the input variables (</a:t>
            </a:r>
            <a:r>
              <a:rPr lang="en-US" b="0" i="0" u="none" strike="noStrike" dirty="0" err="1">
                <a:solidFill>
                  <a:srgbClr val="000000"/>
                </a:solidFill>
                <a:effectLst/>
                <a:latin typeface="Helvetica Neue"/>
              </a:rPr>
              <a:t>x,y,z,t</a:t>
            </a:r>
            <a:r>
              <a:rPr lang="en-US" b="0" i="0" u="none" strike="noStrike" dirty="0">
                <a:solidFill>
                  <a:srgbClr val="000000"/>
                </a:solidFill>
                <a:effectLst/>
                <a:latin typeface="Helvetica Neue"/>
              </a:rPr>
              <a:t>)</a:t>
            </a:r>
            <a:r>
              <a:rPr lang="en-US" b="0" i="0" dirty="0">
                <a:solidFill>
                  <a:srgbClr val="000000"/>
                </a:solidFill>
                <a:effectLst/>
                <a:latin typeface="Helvetica Neue"/>
              </a:rPr>
              <a:t>. Making D and Q as functions of x, y, z, t will later allow us to parameterize any of these quantities for a parameterized simulation. Now using these symbolic variables, we can write out our 3D transient diffusion equation. We store this equation in the class by adding it to the dictionary of equations.</a:t>
            </a:r>
          </a:p>
          <a:p>
            <a:pPr algn="l"/>
            <a:r>
              <a:rPr lang="en-US" b="0" i="0" dirty="0">
                <a:solidFill>
                  <a:srgbClr val="000000"/>
                </a:solidFill>
                <a:effectLst/>
                <a:latin typeface="Helvetica Neue"/>
              </a:rPr>
              <a:t>Note that we moved all the terms of the PDE to LHS. This way, while using the equations in the constraints, we can assign a desired residual for this key- which in most cases is 0. You can also assign a custom source function to the ’</a:t>
            </a:r>
            <a:r>
              <a:rPr lang="en-US" b="0" i="0" dirty="0" err="1">
                <a:solidFill>
                  <a:srgbClr val="000000"/>
                </a:solidFill>
                <a:effectLst/>
                <a:latin typeface="Helvetica Neue"/>
              </a:rPr>
              <a:t>diffusion_T</a:t>
            </a:r>
            <a:r>
              <a:rPr lang="en-US" b="0" i="0" dirty="0">
                <a:solidFill>
                  <a:srgbClr val="000000"/>
                </a:solidFill>
                <a:effectLst/>
                <a:latin typeface="Helvetica Neue"/>
              </a:rPr>
              <a:t>’ key instead of 0 to add more source terms to our PDE.</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216899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structure is very similar to what we saw earlier in the introductory example. Hence, we will only focus on a few key components. Like before the hydra configs are loaded and the equation and PDE nodes are specified. The two separate networks are defined here as we expect a discontinuity at the interface and splitting the network in two parts like this helps in the training. The constraint definition is similar to the earlier example. Here we use the criteria argument to subsample the different boundary points specifically. The criteria can take in any </a:t>
            </a:r>
            <a:r>
              <a:rPr lang="en-US" dirty="0" err="1"/>
              <a:t>sympy</a:t>
            </a:r>
            <a:r>
              <a:rPr lang="en-US" dirty="0"/>
              <a:t> function as input. Multiple boundaries and interior constraints can be added to the domain with ease.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152689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Simulations are pervasive in every domain of science and engineering. However, they become computationally expensive as more geometry details are included and as model size, the complexity of physics or the number of design evaluations increases. Since large simulations sometimes take hours to days to complete a single run, the speed of iteration in the workflow is constrained by the speed of simulations. Supervised deep learning, which involves training on pre-existing simulation or experimental data offers one path to overcome this constraint. However, generating data can be expensive and very time consuming. Moreover, trained models may not obey the governing physics of the problem, involve extrapolation and generalization errors, and can provide unreliable results. In contrast with the traditional solvers, physics-driven neural network solvers can not only do parameterized simulations in a single run, but also address problems not solvable using traditional solver and data-driven models. With NVIDIA Modulus, we aim to tackle these problems.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1735696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constraints are setup, we can add auxiliary training utilities like monitors and validators to do some computations for monitoring during the training. For this example, the analytical solution is known and that can be ingested into the </a:t>
            </a:r>
            <a:r>
              <a:rPr lang="en-US" dirty="0" err="1"/>
              <a:t>PointwiseValidator</a:t>
            </a:r>
            <a:r>
              <a:rPr lang="en-US" dirty="0"/>
              <a:t> class as a dictionary of </a:t>
            </a:r>
            <a:r>
              <a:rPr lang="en-US" dirty="0" err="1"/>
              <a:t>numpy</a:t>
            </a:r>
            <a:r>
              <a:rPr lang="en-US" dirty="0"/>
              <a:t> arrays. Similar is true for Monitors. The monitors can be used to look at the iteration history of the various variables. Finally, the domain and the configs objects are passed to the Solver class and the solve method is called to run the solver and begin the neural network training. </a:t>
            </a:r>
          </a:p>
          <a:p>
            <a:endParaRPr lang="en-US" dirty="0"/>
          </a:p>
          <a:p>
            <a:r>
              <a:rPr lang="en-US" dirty="0"/>
              <a:t>Tensorboard can be used to visualize the various training objectives/constraints as the training progresses to monitor for convergence and accuracy. Visualizing individual losses is also possible. The output results (</a:t>
            </a:r>
            <a:r>
              <a:rPr lang="en-US" dirty="0" err="1"/>
              <a:t>npz</a:t>
            </a:r>
            <a:r>
              <a:rPr lang="en-US" dirty="0"/>
              <a:t> or VTK format) can easily be visualized using plotting tools like </a:t>
            </a:r>
            <a:r>
              <a:rPr lang="en-US" dirty="0" err="1"/>
              <a:t>Paraview</a:t>
            </a:r>
            <a:r>
              <a:rPr lang="en-US" dirty="0"/>
              <a:t>, matplotlib, etc. Here we can see that once the training is complete you can plot the </a:t>
            </a:r>
            <a:r>
              <a:rPr lang="en-US" dirty="0" err="1"/>
              <a:t>numpy</a:t>
            </a:r>
            <a:r>
              <a:rPr lang="en-US" dirty="0"/>
              <a:t> output of the validators and compare it with true solution. We can observe that the neural network prediction matches very closely with the analytical solution.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1156077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in the introductory notebook, one important advantage of a PINN solver over traditional numerical methods is its ability to solve parameterized geometries and PDEs. This provide a significant computational advantage, as one can now use PINNs to solve for multiple designs/cases in a single training. Once the training is complete, it is possible to run inference on several geometry/physical parameter combinations as a post-processing step, without solving the forward problem again. </a:t>
            </a:r>
          </a:p>
          <a:p>
            <a:r>
              <a:rPr lang="en-US" dirty="0"/>
              <a:t>To demonstrate the concept, we will train the same 1d diffusion problem, but now by parameterizing the conductivity of the first bar in the range (5, 25). Once the training is complete, we can obtain the results for any conductivity value in that range saving us the time to train multiple models.</a:t>
            </a:r>
          </a:p>
          <a:p>
            <a:endParaRPr lang="en-US" dirty="0"/>
          </a:p>
          <a:p>
            <a:r>
              <a:rPr lang="en-US" dirty="0"/>
              <a:t>The definition of equations remain the same for this part. Since earlier while defining the equations, we already defined the constants and coefficients of the PDE to be either numerical values or strings, this will allow us to parameterize D1 by passing it as a string while calling the equations and making the neural network. </a:t>
            </a:r>
          </a:p>
          <a:p>
            <a:endParaRPr lang="en-US" dirty="0"/>
          </a:p>
          <a:p>
            <a:r>
              <a:rPr lang="en-US" dirty="0"/>
              <a:t>We will create the symbolic variable for the </a:t>
            </a:r>
            <a:r>
              <a:rPr lang="en-US" dirty="0">
                <a:effectLst/>
              </a:rPr>
              <a:t>D1</a:t>
            </a:r>
            <a:r>
              <a:rPr lang="en-US" dirty="0"/>
              <a:t>​ and also specify the range of variation for the variable. While the simulation runs, we will validate it against the same diffusion coefficient that we solved earlier i.e. </a:t>
            </a:r>
            <a:r>
              <a:rPr lang="en-US" dirty="0">
                <a:effectLst/>
              </a:rPr>
              <a:t>D1</a:t>
            </a:r>
            <a:r>
              <a:rPr lang="en-US" dirty="0"/>
              <a:t>​=10. </a:t>
            </a:r>
          </a:p>
          <a:p>
            <a:r>
              <a:rPr lang="en-US" dirty="0"/>
              <a:t>For training the parameterized model, we will have the symbolic parameters we just defined as inputs to both the neural networks in diff_net_u_1 and diff_net_u_2 viz. 'D1' along with the usual x coordinate. The outputs remain the same as what we would have for any other non-parameterized simulation.</a:t>
            </a:r>
          </a:p>
          <a:p>
            <a:endParaRPr lang="en-US" dirty="0"/>
          </a:p>
          <a:p>
            <a:r>
              <a:rPr lang="en-US" dirty="0"/>
              <a:t>Adding the constraints is very similar to the non-parameterized version. The symbolic variables and the ranges that we described earlier need to be inputted to the parameterization argument of each boundary and internal constraints (</a:t>
            </a:r>
            <a:r>
              <a:rPr lang="en-US" dirty="0" err="1"/>
              <a:t>PointwiseBoundaryConstraint</a:t>
            </a:r>
            <a:r>
              <a:rPr lang="en-US" dirty="0"/>
              <a:t> and </a:t>
            </a:r>
            <a:r>
              <a:rPr lang="en-US" dirty="0" err="1"/>
              <a:t>PointwiseInteriorConstraint</a:t>
            </a:r>
            <a:r>
              <a:rPr lang="en-US" dirty="0"/>
              <a:t>)</a:t>
            </a:r>
          </a:p>
          <a:p>
            <a:endParaRPr lang="en-US" dirty="0"/>
          </a:p>
          <a:p>
            <a:r>
              <a:rPr lang="en-US" dirty="0"/>
              <a:t>The .</a:t>
            </a:r>
            <a:r>
              <a:rPr lang="en-US" dirty="0" err="1"/>
              <a:t>npz</a:t>
            </a:r>
            <a:r>
              <a:rPr lang="en-US" dirty="0"/>
              <a:t> arrays can be plotted similar to previous section to visualize the output of the simulation. You can see that we get the same answer as the analytical solution. You can try to run the problem in eval mode by changing the validation data and see how it performs for the other D1 values as well. To run the model in evaluation mode (i.e. without training), you just need to </a:t>
            </a:r>
            <a:r>
              <a:rPr lang="en-US" dirty="0">
                <a:hlinkClick r:id="rId3"/>
              </a:rPr>
              <a:t>modify the config file</a:t>
            </a:r>
            <a:r>
              <a:rPr lang="en-US" dirty="0"/>
              <a:t>. You will see that at a fractional increase in computational time, we solved the PDE for </a:t>
            </a:r>
            <a:r>
              <a:rPr lang="en-US" dirty="0">
                <a:effectLst/>
              </a:rPr>
              <a:t>D1</a:t>
            </a:r>
            <a:r>
              <a:rPr lang="en-US" dirty="0"/>
              <a:t>​ ranging from (5, 25). This concept can easily be extended to more complicated problems and this ability of solving parameterized problems comes very handy during design optimization and exploring the design space. For more examples of solving parameterized problems, please refer to </a:t>
            </a:r>
            <a:r>
              <a:rPr lang="en-US" dirty="0">
                <a:hlinkClick r:id="rId4"/>
              </a:rPr>
              <a:t>Modulus User Documentation</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31</a:t>
            </a:fld>
            <a:endParaRPr lang="en-US"/>
          </a:p>
        </p:txBody>
      </p:sp>
    </p:spTree>
    <p:extLst>
      <p:ext uri="{BB962C8B-B14F-4D97-AF65-F5344CB8AC3E}">
        <p14:creationId xmlns:p14="http://schemas.microsoft.com/office/powerpoint/2010/main" val="239472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the next application of PINNs. In this example we will solve the system of ordinary differential equations that define a coupled spring mass problem. In this example we will see how to solve the transient problems over small time intervals easily by treating time as a continuous variable. We will also use PINNs to solve the problem in an inverse setting where we have the solution data, and we use PINN to find the coefficient of the 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solve a simple spring mass system as shown in figure below. The systems shows three masses attached to each other by four springs. The masses slide along a friction-less horizontal surface. The masses are assumed to be point masses and the springs are mass-less. The model’s equations are shown here. Here, x</a:t>
            </a:r>
            <a:r>
              <a:rPr lang="en-US" dirty="0">
                <a:effectLst/>
              </a:rPr>
              <a:t>1</a:t>
            </a:r>
            <a:r>
              <a:rPr lang="en-US" dirty="0"/>
              <a:t>​(t), x</a:t>
            </a:r>
            <a:r>
              <a:rPr lang="en-US" dirty="0">
                <a:effectLst/>
              </a:rPr>
              <a:t>2</a:t>
            </a:r>
            <a:r>
              <a:rPr lang="en-US" dirty="0"/>
              <a:t>​(t), and x</a:t>
            </a:r>
            <a:r>
              <a:rPr lang="en-US" dirty="0">
                <a:effectLst/>
              </a:rPr>
              <a:t>3</a:t>
            </a:r>
            <a:r>
              <a:rPr lang="en-US" dirty="0"/>
              <a:t>​(t) denote the mass positions along the horizontal surface measured from their equilibrium position, positive right and negative left. As shown in the figure, first and the last spring are fixed to the walls.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forward solution part, we will also assume the following initial </a:t>
            </a:r>
            <a:r>
              <a:rPr lang="en-US" dirty="0" err="1"/>
              <a:t>conditionss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184327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define the ODEs symbolically like we have seen earlier. Once we have the ODEs defined, we can easily form the constraints needed for optimization. This example, uses Point1D geometry to create the point mass. We will also have to define the time range of the solution and create symbol for time ($t$) to define the initial condition, etc. in the domain. The below code shows the geometry definition for this problem. Note that this tutorial does not use the x-coordinate ($x$) information of the point, it is only used to sample a point in space. The point is assigned different values for variable t only (initial conditions and ODEs over the time-range). The code to generate the nodes and relevant constraints is shown. Note that under the continuous time approach, the problem setup looks very similar to any other parameterized problem. Other advanced approaches to solve more complex transient dynamics are also available like the moving time window approach.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3792966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look at the ability of PINNs to solve inverse problems. In an inverse problem, we start with a set of observations and then use those observations to calculate the causal factors that produced them. To demonstrate this concept, we will solve the same spring mass system in an inverse setting. More specifically, we will assume that the data for the displacements of the 3 masses x</a:t>
            </a:r>
            <a:r>
              <a:rPr lang="en-US" dirty="0">
                <a:effectLst/>
              </a:rPr>
              <a:t>1</a:t>
            </a:r>
            <a:r>
              <a:rPr lang="en-US" dirty="0"/>
              <a:t>​,x</a:t>
            </a:r>
            <a:r>
              <a:rPr lang="en-US" dirty="0">
                <a:effectLst/>
              </a:rPr>
              <a:t>2</a:t>
            </a:r>
            <a:r>
              <a:rPr lang="en-US" dirty="0"/>
              <a:t>​ and x</a:t>
            </a:r>
            <a:r>
              <a:rPr lang="en-US" dirty="0">
                <a:effectLst/>
              </a:rPr>
              <a:t>3</a:t>
            </a:r>
            <a:r>
              <a:rPr lang="en-US" dirty="0"/>
              <a:t>​ is available to us through analytical solution and the first mass ($m_1$) and the last spring coefficient ($k_4$) is unknown. We will use the neural network to assimilate the displacements from the analytical solution and use it to invert out the unknown quantities from ODEs.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319774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part of the problem involves memorizing the given solution, we will have 't' as input </a:t>
            </a:r>
            <a:r>
              <a:rPr lang="en-US" dirty="0" err="1"/>
              <a:t>numpy</a:t>
            </a:r>
            <a:r>
              <a:rPr lang="en-US" dirty="0"/>
              <a:t> array and 'x_1', 'x_2', 'x_3’, as the output </a:t>
            </a:r>
            <a:r>
              <a:rPr lang="en-US" dirty="0" err="1"/>
              <a:t>numpy</a:t>
            </a:r>
            <a:r>
              <a:rPr lang="en-US" dirty="0"/>
              <a:t> arrays. Additionally, we will create 'ode_x1', 'ode_x2', 'ode_x3’ to enforce the equation loss at these points. Setting 'x_1', 'x_2', 'x_3' as input values from analytical data, we are essentially making the network assimilate the analytical distribution of these variables in the selected domain. Setting 'ode_x1', 'ode_x2', 'ode_x3' equal to 0, we will also inform the network to satisfy the ODE losses at those sampled points. Now, assuming that we also know the initial conditions of the solution, except the 'm_1' and 'k_4', all the variables in these ODEs are known. Thus, the network can use this information to invert out the unknowns. </a:t>
            </a:r>
          </a:p>
          <a:p>
            <a:endParaRPr lang="en-US" dirty="0"/>
          </a:p>
          <a:p>
            <a:r>
              <a:rPr lang="en-US" dirty="0"/>
              <a:t>The process of creating neural networks for an inverse problem is similar to other problems we have seen in previous tutorials. However, as the information for the displacements, and in turn their gradients (i.e. velocities and accelerations), is already present (from analytical data) for the network to memorize, we will detach these variables in computation graph in their respective equations. This means that only the networks predicting 'm1' and 'k4' will be optimized to minimize the equation residuals. The displacements, velocities and accelerations are treated as ground truth data.</a:t>
            </a:r>
          </a:p>
          <a:p>
            <a:endParaRPr lang="en-US" dirty="0"/>
          </a:p>
          <a:p>
            <a:r>
              <a:rPr lang="en-US" dirty="0"/>
              <a:t>For this problem, we will use the solution coming from analytical solution in from of </a:t>
            </a:r>
            <a:r>
              <a:rPr lang="en-US" dirty="0" err="1"/>
              <a:t>numpy</a:t>
            </a:r>
            <a:r>
              <a:rPr lang="en-US" dirty="0"/>
              <a:t> arrays we defined earlier. We will use the </a:t>
            </a:r>
            <a:r>
              <a:rPr lang="en-US" dirty="0" err="1"/>
              <a:t>PointwiseConstraint</a:t>
            </a:r>
            <a:r>
              <a:rPr lang="en-US" dirty="0"/>
              <a:t> class to handle such input data. The </a:t>
            </a:r>
            <a:r>
              <a:rPr lang="en-US" dirty="0" err="1"/>
              <a:t>PointwiseConstraint</a:t>
            </a:r>
            <a:r>
              <a:rPr lang="en-US" dirty="0"/>
              <a:t> class takes in separate dictionaries for input variables and output variables. These dictionaries have a key for each variable and a </a:t>
            </a:r>
            <a:r>
              <a:rPr lang="en-US" dirty="0" err="1"/>
              <a:t>numpy</a:t>
            </a:r>
            <a:r>
              <a:rPr lang="en-US" dirty="0"/>
              <a:t> array of values associated to the key. The below code shows the addition of the boundary constraint and the constraint coming from the </a:t>
            </a:r>
            <a:r>
              <a:rPr lang="en-US" dirty="0" err="1"/>
              <a:t>numpy</a:t>
            </a:r>
            <a:r>
              <a:rPr lang="en-US" dirty="0"/>
              <a:t> arrays we just defined.</a:t>
            </a:r>
          </a:p>
          <a:p>
            <a:endParaRPr lang="en-US" dirty="0"/>
          </a:p>
          <a:p>
            <a:r>
              <a:rPr lang="en-US" dirty="0"/>
              <a:t>For this tutorial, we will monitor the convergence of average 'm_1' and 'k_4' inside the domain as the solution progresses. Once we find that the average value of these quantities have reached a steady value, we can end the simulation. The code to generate such monitors can be found below. We can monitor the Tensorboard plots to see the convergence of the simulation and the final values of the m</a:t>
            </a:r>
            <a:r>
              <a:rPr lang="en-US" dirty="0">
                <a:effectLst/>
              </a:rPr>
              <a:t>1</a:t>
            </a:r>
            <a:r>
              <a:rPr lang="en-US" dirty="0"/>
              <a:t>​ and </a:t>
            </a:r>
            <a:r>
              <a:rPr lang="en-US" dirty="0">
                <a:effectLst/>
              </a:rPr>
              <a:t>k4</a:t>
            </a:r>
            <a:r>
              <a:rPr lang="en-US" dirty="0"/>
              <a:t>​. We see that after sufficient training, we get the m</a:t>
            </a:r>
            <a:r>
              <a:rPr lang="en-US" dirty="0">
                <a:effectLst/>
              </a:rPr>
              <a:t>1</a:t>
            </a:r>
            <a:r>
              <a:rPr lang="en-US" dirty="0"/>
              <a:t>​ and </a:t>
            </a:r>
            <a:r>
              <a:rPr lang="en-US" dirty="0">
                <a:effectLst/>
              </a:rPr>
              <a:t>k4</a:t>
            </a:r>
            <a:r>
              <a:rPr lang="en-US" dirty="0"/>
              <a:t>​ as 1 and 2 respectively. These were the same values that we used to create the analytical solution.</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8727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NVIDIA Modulus blends physics, as expressed by governing partial differential equations (PDEs), boundary conditions, and training data to build high-fidelity, parameterized, surrogate deep learning models with near-real-time latency. The platform abstracts the complexity of setting up a scalable training pipeline, so you can leverage your domain expertise to map problems to an AI model’s training and develop better neural network architectures. Available reference applications serve as a great starting point for applying the same principles to new use cases. </a:t>
            </a:r>
          </a:p>
          <a:p>
            <a:endParaRPr lang="en-US" dirty="0"/>
          </a:p>
          <a:p>
            <a:r>
              <a:rPr lang="en-US" dirty="0"/>
              <a:t>So, in a nutshell, Modulus is a platform that offers the building blocks for developing physics-ML surrogate models that bring together different methodologies such as PINNs and neural operators. It provides higher-level pythonic interface, abstracting the complexity of setting up training and inference pipelines. The framework is extensible to different domains and use cases, making it a great platform for AI innovation in engineering and scientific applications. </a:t>
            </a:r>
          </a:p>
          <a:p>
            <a:r>
              <a:rPr lang="en-US" dirty="0"/>
              <a:t>Modulus is built on NVIDIA AI stack, and that enables it to scale easily from simple canonical problems to complex real-world systems, naturally scaling up from single-GPU to multi-node implementations. </a:t>
            </a:r>
          </a:p>
          <a:p>
            <a:r>
              <a:rPr lang="en-US" dirty="0"/>
              <a:t>Modulus enable training parameterized physics-ML surrogate models that encapsulate the design and operating space of the underlying system, allowing you to infer multiple design points and scenarios in near real time. This is orders of magnitude faster than traditional simulations. You train once offline to infer in real time over and over. </a:t>
            </a:r>
          </a:p>
          <a:p>
            <a:r>
              <a:rPr lang="en-US" dirty="0"/>
              <a:t>And finally, Modulus is python based, and the high-level APIs make it easy for domain experts to work at a higher level of abstraction. The reference applications serve as great starting points for extending it to newer problems and domains leveraging the same underlying concepts to write new Python classes. </a:t>
            </a:r>
          </a:p>
          <a:p>
            <a:endParaRPr lang="en-US" dirty="0"/>
          </a:p>
          <a:p>
            <a:r>
              <a:rPr lang="en-US" dirty="0"/>
              <a:t>Here we showcase a few applications of Modulus. Modulus is used for variety of applications ranging from Wind Farm super resolution, design optimization of NVIDIA heatsinks, to Industrial digital twin applications and finally the </a:t>
            </a:r>
            <a:r>
              <a:rPr lang="en-US" dirty="0" err="1"/>
              <a:t>FourCastNet</a:t>
            </a:r>
            <a:r>
              <a:rPr lang="en-US" dirty="0"/>
              <a:t> which is an extreme weather prediction model developed within NVIDIA. </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287433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can act like a traditional solver. Like finite element, finite difference, finite volume and spectral solvers, Modulus can take in the information about the governing PDEs, boundary condition and solve the system. Modulus can solve these PDEs in classical/strong form or variational/weak form. Here we show some comparisons between a commercial solver and Modulus for a linear elasticity case. Modulus can solve most of these PDEs on point-cloud representations that remove the need for complex mesh generation – which can be a very significant process in a traditional simulation workflow. </a:t>
            </a:r>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328014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Modulus offers several implicit and explicit ways to parameterize a problem. This allows professionals in Manufacturing and Product development to explore different configurations and scenarios of a model in near-real time by changing its parameters, allowing them to gain deeper insights about the system or product, and to perform efficient design optimization of their products. Internally within NVIDIA, Modulus is used for optimizing the performance of several heatsink components.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44358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an effective tool to handle inverse problems in science and engineering. Many applications in this field require inferring unknown system characteristics given some measured data from sensors or imaging. By combining the data and physics, Modulus can effectively solve inverse problems. Several applications of this include finding the unknown terms in a PDEs, boundary conditions etc. </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258647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 tool to develop digital twins. A digital twin is a virtual representation (a true to reality simulation of physics) of a real-world physical asset or system, which is continuously updated via a stream of data. Digital twin predicts the future state of the real-world system under varying conditions. This has several applications in weather modeling and industrial use cases where the predictions need to be updated in near-real time based on the changing input conditions.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205126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 toolkit for developing data-driven solutions to engineering problems. Modulus contains a variety of APIs tailored to developing data-driven machine learning solutions to challenging engineering systems including data-driven modeling of physical systems, super resolution of low fidelity results computed by traditional solvers etc. Here an application of wind farm is shown where the High-resolution LES simulation is recreated using the Low-resolution input data. </a:t>
            </a:r>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1794843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6BD02B4B-A086-6FE3-E679-27B2D16FD70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D37DABC9-9CAA-DA05-5F17-13E318A5463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2" name="Slide Number Placeholder 3">
            <a:extLst>
              <a:ext uri="{FF2B5EF4-FFF2-40B4-BE49-F238E27FC236}">
                <a16:creationId xmlns:a16="http://schemas.microsoft.com/office/drawing/2014/main" id="{011FAC9B-0B97-F963-BEC3-A4C4CCCD50FC}"/>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8" name="Slide Number Placeholder 3">
            <a:extLst>
              <a:ext uri="{FF2B5EF4-FFF2-40B4-BE49-F238E27FC236}">
                <a16:creationId xmlns:a16="http://schemas.microsoft.com/office/drawing/2014/main" id="{0A9EB317-5A12-AA65-C4DE-1F4EA9EB8503}"/>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Slide Number Placeholder 3">
            <a:extLst>
              <a:ext uri="{FF2B5EF4-FFF2-40B4-BE49-F238E27FC236}">
                <a16:creationId xmlns:a16="http://schemas.microsoft.com/office/drawing/2014/main" id="{41815FFA-AC88-A3A0-2559-F94682634D9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39615070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6784188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6602" y="1495331"/>
            <a:ext cx="33253680" cy="1969770"/>
          </a:xfrm>
        </p:spPr>
        <p:txBody>
          <a:bodyPr/>
          <a:lstStyle>
            <a:lvl1pPr algn="l">
              <a:defRPr sz="960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1663954" y="6373594"/>
            <a:ext cx="33162240" cy="12396416"/>
          </a:xfrm>
        </p:spPr>
        <p:txBody>
          <a:bodyPr/>
          <a:lstStyle>
            <a:lvl1pPr marL="0" indent="0">
              <a:spcBef>
                <a:spcPts val="1000"/>
              </a:spcBef>
              <a:spcAft>
                <a:spcPts val="1000"/>
              </a:spcAft>
              <a:buClr>
                <a:schemeClr val="bg2"/>
              </a:buClr>
              <a:buSzPct val="100000"/>
              <a:buFontTx/>
              <a:buNone/>
              <a:defRPr sz="5600">
                <a:solidFill>
                  <a:schemeClr val="bg1"/>
                </a:solidFill>
                <a:latin typeface="Arial" panose="020B0604020202020204" pitchFamily="34" charset="0"/>
                <a:cs typeface="Arial" panose="020B0604020202020204" pitchFamily="34" charset="0"/>
              </a:defRPr>
            </a:lvl1pPr>
            <a:lvl2pPr marL="1905038" indent="0">
              <a:spcBef>
                <a:spcPts val="1000"/>
              </a:spcBef>
              <a:spcAft>
                <a:spcPts val="1000"/>
              </a:spcAft>
              <a:buClr>
                <a:schemeClr val="bg2"/>
              </a:buClr>
              <a:buSzPct val="100000"/>
              <a:buFontTx/>
              <a:buNone/>
              <a:defRPr sz="4800">
                <a:solidFill>
                  <a:schemeClr val="bg1"/>
                </a:solidFill>
                <a:latin typeface="Arial" panose="020B0604020202020204" pitchFamily="34" charset="0"/>
                <a:cs typeface="Arial" panose="020B0604020202020204" pitchFamily="34" charset="0"/>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50662" y="3482978"/>
            <a:ext cx="33253680" cy="1751544"/>
          </a:xfrm>
        </p:spPr>
        <p:txBody>
          <a:bodyPr/>
          <a:lstStyle>
            <a:lvl1pPr marL="0" indent="0" algn="l">
              <a:buFontTx/>
              <a:buNone/>
              <a:defRPr sz="6000" b="0">
                <a:solidFill>
                  <a:srgbClr val="6F6F6F"/>
                </a:solidFill>
                <a:latin typeface="Arial" panose="020B0604020202020204" pitchFamily="34" charset="0"/>
                <a:cs typeface="Arial" panose="020B0604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5183411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6" name="Slide Number Placeholder 3">
            <a:extLst>
              <a:ext uri="{FF2B5EF4-FFF2-40B4-BE49-F238E27FC236}">
                <a16:creationId xmlns:a16="http://schemas.microsoft.com/office/drawing/2014/main" id="{F49A47FB-78B3-C742-1748-6D85E85AA014}"/>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678" r:id="rId34"/>
    <p:sldLayoutId id="2147483676" r:id="rId35"/>
    <p:sldLayoutId id="2147483684" r:id="rId36"/>
    <p:sldLayoutId id="2147483725" r:id="rId37"/>
    <p:sldLayoutId id="2147483726" r:id="rId38"/>
  </p:sldLayoutIdLst>
  <mc:AlternateContent xmlns:mc="http://schemas.openxmlformats.org/markup-compatibility/2006" xmlns:p14="http://schemas.microsoft.com/office/powerpoint/2010/main">
    <mc:Choice Requires="p14">
      <p:transition p14:dur="10" advTm="31987"/>
    </mc:Choice>
    <mc:Fallback xmlns="">
      <p:transition advTm="31987"/>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7" Type="http://schemas.openxmlformats.org/officeDocument/2006/relationships/image" Target="../media/image270.png"/><Relationship Id="rId12" Type="http://schemas.openxmlformats.org/officeDocument/2006/relationships/image" Target="../media/image2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png"/><Relationship Id="rId5" Type="http://schemas.openxmlformats.org/officeDocument/2006/relationships/image" Target="../media/image250.png"/><Relationship Id="rId15" Type="http://schemas.openxmlformats.org/officeDocument/2006/relationships/image" Target="../media/image35.png"/><Relationship Id="rId10"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70.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0.png"/><Relationship Id="rId10" Type="http://schemas.openxmlformats.org/officeDocument/2006/relationships/image" Target="../media/image47.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nvidia.com/modulus"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p:txBody>
          <a:bodyPr/>
          <a:lstStyle/>
          <a:p>
            <a:r>
              <a:rPr lang="en-US" dirty="0"/>
              <a:t>Introduction to Physics-Informed Machine Learning with Modulus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Putting it all together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Modulus is a PDE solver (category I)</a:t>
            </a:r>
          </a:p>
          <a:p>
            <a:r>
              <a:rPr lang="en-US" dirty="0"/>
              <a:t>Modulus is a tool for efficient design optimization &amp; design space exploration (category I)</a:t>
            </a:r>
          </a:p>
          <a:p>
            <a:r>
              <a:rPr lang="en-US" dirty="0"/>
              <a:t>Modulus is a solver for inverse problems (category II)</a:t>
            </a:r>
          </a:p>
          <a:p>
            <a:r>
              <a:rPr lang="en-US" dirty="0"/>
              <a:t>Modulus is a tool for developing digital twins (category II)</a:t>
            </a:r>
          </a:p>
          <a:p>
            <a:r>
              <a:rPr lang="en-US" dirty="0"/>
              <a:t>Modulus is a tool for developing AI solutions to engineering problems (category III)</a:t>
            </a:r>
          </a:p>
          <a:p>
            <a:pPr marL="0" indent="0" algn="ctr">
              <a:buNone/>
            </a:pPr>
            <a:r>
              <a:rPr lang="en-US" b="1" dirty="0">
                <a:solidFill>
                  <a:srgbClr val="76B900"/>
                </a:solidFill>
              </a:rPr>
              <a:t>These are all done by developing deep neural network models in Modulus that are physics-informed and/or data-informed.</a:t>
            </a:r>
          </a:p>
        </p:txBody>
      </p:sp>
      <p:grpSp>
        <p:nvGrpSpPr>
          <p:cNvPr id="8" name="Group 7">
            <a:extLst>
              <a:ext uri="{FF2B5EF4-FFF2-40B4-BE49-F238E27FC236}">
                <a16:creationId xmlns:a16="http://schemas.microsoft.com/office/drawing/2014/main" id="{AA94E08E-2BAE-91A1-B92F-0286C572BA0A}"/>
              </a:ext>
            </a:extLst>
          </p:cNvPr>
          <p:cNvGrpSpPr/>
          <p:nvPr/>
        </p:nvGrpSpPr>
        <p:grpSpPr>
          <a:xfrm>
            <a:off x="7510050" y="11045720"/>
            <a:ext cx="22151534" cy="8403569"/>
            <a:chOff x="3985189" y="6366756"/>
            <a:chExt cx="10269387" cy="3897360"/>
          </a:xfrm>
        </p:grpSpPr>
        <p:pic>
          <p:nvPicPr>
            <p:cNvPr id="9" name="Picture 3" descr="Diagram, shape, rectangle&#10;&#10;Description automatically generated">
              <a:extLst>
                <a:ext uri="{FF2B5EF4-FFF2-40B4-BE49-F238E27FC236}">
                  <a16:creationId xmlns:a16="http://schemas.microsoft.com/office/drawing/2014/main" id="{7704E3F5-E62A-90D3-E4B5-F69273D2B3A7}"/>
                </a:ext>
              </a:extLst>
            </p:cNvPr>
            <p:cNvPicPr>
              <a:picLocks noChangeAspect="1"/>
            </p:cNvPicPr>
            <p:nvPr/>
          </p:nvPicPr>
          <p:blipFill>
            <a:blip r:embed="rId3"/>
            <a:stretch>
              <a:fillRect/>
            </a:stretch>
          </p:blipFill>
          <p:spPr>
            <a:xfrm>
              <a:off x="3985189" y="6439479"/>
              <a:ext cx="10269387" cy="3824637"/>
            </a:xfrm>
            <a:prstGeom prst="rect">
              <a:avLst/>
            </a:prstGeom>
          </p:spPr>
        </p:pic>
        <p:sp>
          <p:nvSpPr>
            <p:cNvPr id="11" name="TextBox 10">
              <a:extLst>
                <a:ext uri="{FF2B5EF4-FFF2-40B4-BE49-F238E27FC236}">
                  <a16:creationId xmlns:a16="http://schemas.microsoft.com/office/drawing/2014/main" id="{539E0017-5589-1197-32A8-DD6452753393}"/>
                </a:ext>
              </a:extLst>
            </p:cNvPr>
            <p:cNvSpPr txBox="1"/>
            <p:nvPr/>
          </p:nvSpPr>
          <p:spPr>
            <a:xfrm>
              <a:off x="5384180" y="6366758"/>
              <a:ext cx="1002476"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mn-ea"/>
                  <a:cs typeface="+mn-cs"/>
                </a:rPr>
                <a:t>Category I</a:t>
              </a:r>
              <a:endParaRPr kumimoji="0" lang="en-US" sz="3600" b="0" i="0" u="none" strike="noStrike" kern="1200" cap="none" spc="0" normalizeH="0" baseline="0" noProof="0" dirty="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AAE912FA-56A4-0414-DA12-39AB222CA86C}"/>
                </a:ext>
              </a:extLst>
            </p:cNvPr>
            <p:cNvSpPr txBox="1"/>
            <p:nvPr/>
          </p:nvSpPr>
          <p:spPr>
            <a:xfrm>
              <a:off x="8683082" y="6366758"/>
              <a:ext cx="1054497"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mn-ea"/>
                  <a:cs typeface="+mn-cs"/>
                </a:rPr>
                <a:t>Category II</a:t>
              </a:r>
              <a:endParaRPr kumimoji="0" lang="en-US" sz="3600" b="0" i="0" u="none" strike="noStrike" kern="1200" cap="none" spc="0" normalizeH="0" baseline="0" noProof="0" dirty="0">
                <a:ln>
                  <a:noFill/>
                </a:ln>
                <a:solidFill>
                  <a:srgbClr val="FFFFFF"/>
                </a:solidFill>
                <a:effectLst/>
                <a:uLnTx/>
                <a:uFillTx/>
                <a:ea typeface="+mn-ea"/>
                <a:cs typeface="+mn-cs"/>
              </a:endParaRPr>
            </a:p>
          </p:txBody>
        </p:sp>
        <p:sp>
          <p:nvSpPr>
            <p:cNvPr id="13" name="TextBox 12">
              <a:extLst>
                <a:ext uri="{FF2B5EF4-FFF2-40B4-BE49-F238E27FC236}">
                  <a16:creationId xmlns:a16="http://schemas.microsoft.com/office/drawing/2014/main" id="{F3244EBC-6218-5EE0-4DD4-95FA80AD8EC4}"/>
                </a:ext>
              </a:extLst>
            </p:cNvPr>
            <p:cNvSpPr txBox="1"/>
            <p:nvPr/>
          </p:nvSpPr>
          <p:spPr>
            <a:xfrm>
              <a:off x="11777545" y="6366756"/>
              <a:ext cx="1106517"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0000"/>
                  </a:solidFill>
                  <a:effectLst/>
                  <a:uLnTx/>
                  <a:uFillTx/>
                  <a:ea typeface="+mn-ea"/>
                  <a:cs typeface="+mn-cs"/>
                </a:rPr>
                <a:t>Category III</a:t>
              </a:r>
              <a:endParaRPr kumimoji="0" lang="en-US" sz="3200" b="0" i="0" u="none" strike="noStrike" kern="1200" cap="none" spc="0" normalizeH="0" baseline="0" noProof="0">
                <a:ln>
                  <a:noFill/>
                </a:ln>
                <a:solidFill>
                  <a:srgbClr val="FFFFFF"/>
                </a:solidFill>
                <a:effectLst/>
                <a:uLnTx/>
                <a:uFillTx/>
                <a:ea typeface="+mn-ea"/>
                <a:cs typeface="+mn-cs"/>
              </a:endParaRPr>
            </a:p>
          </p:txBody>
        </p:sp>
      </p:grpSp>
    </p:spTree>
    <p:extLst>
      <p:ext uri="{BB962C8B-B14F-4D97-AF65-F5344CB8AC3E}">
        <p14:creationId xmlns:p14="http://schemas.microsoft.com/office/powerpoint/2010/main" val="1092346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Modulus Architecture</a:t>
            </a:r>
          </a:p>
        </p:txBody>
      </p:sp>
      <p:pic>
        <p:nvPicPr>
          <p:cNvPr id="72" name="Picture 71">
            <a:extLst>
              <a:ext uri="{FF2B5EF4-FFF2-40B4-BE49-F238E27FC236}">
                <a16:creationId xmlns:a16="http://schemas.microsoft.com/office/drawing/2014/main" id="{9BA46320-3149-2FB5-C222-5965559DC42B}"/>
              </a:ext>
            </a:extLst>
          </p:cNvPr>
          <p:cNvPicPr>
            <a:picLocks noChangeAspect="1"/>
          </p:cNvPicPr>
          <p:nvPr/>
        </p:nvPicPr>
        <p:blipFill>
          <a:blip r:embed="rId3"/>
          <a:stretch>
            <a:fillRect/>
          </a:stretch>
        </p:blipFill>
        <p:spPr>
          <a:xfrm>
            <a:off x="2361123" y="2514601"/>
            <a:ext cx="31853753" cy="17089076"/>
          </a:xfrm>
          <a:prstGeom prst="rect">
            <a:avLst/>
          </a:prstGeom>
        </p:spPr>
      </p:pic>
    </p:spTree>
    <p:extLst>
      <p:ext uri="{BB962C8B-B14F-4D97-AF65-F5344CB8AC3E}">
        <p14:creationId xmlns:p14="http://schemas.microsoft.com/office/powerpoint/2010/main" val="1950368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Modulus Training</a:t>
            </a:r>
          </a:p>
        </p:txBody>
      </p:sp>
      <p:pic>
        <p:nvPicPr>
          <p:cNvPr id="2" name="Picture 1">
            <a:extLst>
              <a:ext uri="{FF2B5EF4-FFF2-40B4-BE49-F238E27FC236}">
                <a16:creationId xmlns:a16="http://schemas.microsoft.com/office/drawing/2014/main" id="{EB633898-E9FC-C67A-9DB7-C738704D48AB}"/>
              </a:ext>
            </a:extLst>
          </p:cNvPr>
          <p:cNvPicPr>
            <a:picLocks noChangeAspect="1"/>
          </p:cNvPicPr>
          <p:nvPr/>
        </p:nvPicPr>
        <p:blipFill>
          <a:blip r:embed="rId3"/>
          <a:stretch>
            <a:fillRect/>
          </a:stretch>
        </p:blipFill>
        <p:spPr>
          <a:xfrm>
            <a:off x="6885993" y="5635085"/>
            <a:ext cx="26537733" cy="14404533"/>
          </a:xfrm>
          <a:prstGeom prst="rect">
            <a:avLst/>
          </a:prstGeom>
        </p:spPr>
      </p:pic>
      <p:sp>
        <p:nvSpPr>
          <p:cNvPr id="5" name="Subtitle 9">
            <a:extLst>
              <a:ext uri="{FF2B5EF4-FFF2-40B4-BE49-F238E27FC236}">
                <a16:creationId xmlns:a16="http://schemas.microsoft.com/office/drawing/2014/main" id="{D62C3F41-E4DB-0CCA-F450-30FD4F070EA1}"/>
              </a:ext>
            </a:extLst>
          </p:cNvPr>
          <p:cNvSpPr>
            <a:spLocks noGrp="1"/>
          </p:cNvSpPr>
          <p:nvPr>
            <p:ph idx="1"/>
          </p:nvPr>
        </p:nvSpPr>
        <p:spPr>
          <a:xfrm>
            <a:off x="2514600" y="4846320"/>
            <a:ext cx="15316200" cy="13651992"/>
          </a:xfrm>
        </p:spPr>
        <p:txBody>
          <a:bodyPr/>
          <a:lstStyle/>
          <a:p>
            <a:r>
              <a:rPr lang="en-US" dirty="0"/>
              <a:t>Modulus allows for </a:t>
            </a:r>
            <a:r>
              <a:rPr lang="en-US" b="1" dirty="0">
                <a:solidFill>
                  <a:srgbClr val="76B900"/>
                </a:solidFill>
              </a:rPr>
              <a:t>complex problems </a:t>
            </a:r>
            <a:r>
              <a:rPr lang="en-US" dirty="0"/>
              <a:t>to be described through sets of constraints (training objectives)</a:t>
            </a:r>
          </a:p>
          <a:p>
            <a:r>
              <a:rPr lang="en-US" dirty="0"/>
              <a:t>Multiple </a:t>
            </a:r>
            <a:r>
              <a:rPr lang="en-US" b="1" dirty="0">
                <a:solidFill>
                  <a:srgbClr val="76B900"/>
                </a:solidFill>
              </a:rPr>
              <a:t>nodes/models </a:t>
            </a:r>
            <a:r>
              <a:rPr lang="en-US" dirty="0"/>
              <a:t>can be combined in constraints for learning different </a:t>
            </a:r>
            <a:r>
              <a:rPr lang="en-US" b="1" dirty="0">
                <a:solidFill>
                  <a:srgbClr val="76B900"/>
                </a:solidFill>
              </a:rPr>
              <a:t>data-driven</a:t>
            </a:r>
            <a:r>
              <a:rPr lang="en-US" dirty="0"/>
              <a:t> or </a:t>
            </a:r>
            <a:r>
              <a:rPr lang="en-US" b="1" dirty="0">
                <a:solidFill>
                  <a:srgbClr val="76B900"/>
                </a:solidFill>
              </a:rPr>
              <a:t>physics-driven</a:t>
            </a:r>
            <a:r>
              <a:rPr lang="en-US" dirty="0"/>
              <a:t> loss functions</a:t>
            </a:r>
          </a:p>
          <a:p>
            <a:r>
              <a:rPr lang="en-US" dirty="0"/>
              <a:t>Exporting results of the trained model to </a:t>
            </a:r>
            <a:r>
              <a:rPr lang="en-US" b="1" dirty="0">
                <a:solidFill>
                  <a:srgbClr val="76B900"/>
                </a:solidFill>
              </a:rPr>
              <a:t>visualization</a:t>
            </a:r>
            <a:r>
              <a:rPr lang="en-US" dirty="0"/>
              <a:t> </a:t>
            </a:r>
            <a:r>
              <a:rPr lang="en-US" b="1" dirty="0">
                <a:solidFill>
                  <a:srgbClr val="76B900"/>
                </a:solidFill>
              </a:rPr>
              <a:t>software </a:t>
            </a:r>
            <a:r>
              <a:rPr lang="en-US" dirty="0"/>
              <a:t>is then effortless with Modulus </a:t>
            </a:r>
          </a:p>
        </p:txBody>
      </p:sp>
    </p:spTree>
    <p:extLst>
      <p:ext uri="{BB962C8B-B14F-4D97-AF65-F5344CB8AC3E}">
        <p14:creationId xmlns:p14="http://schemas.microsoft.com/office/powerpoint/2010/main" val="1612914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Physics Informed Neural Networks (PINNs) in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A problem with NNs and the promise of PINNs</a:t>
            </a:r>
          </a:p>
        </p:txBody>
      </p:sp>
      <p:sp>
        <p:nvSpPr>
          <p:cNvPr id="31" name="Content Placeholder 5">
            <a:extLst>
              <a:ext uri="{FF2B5EF4-FFF2-40B4-BE49-F238E27FC236}">
                <a16:creationId xmlns:a16="http://schemas.microsoft.com/office/drawing/2014/main" id="{5BD72490-DA8D-99A9-2174-F01B85CA8770}"/>
              </a:ext>
            </a:extLst>
          </p:cNvPr>
          <p:cNvSpPr txBox="1">
            <a:spLocks/>
          </p:cNvSpPr>
          <p:nvPr/>
        </p:nvSpPr>
        <p:spPr>
          <a:xfrm>
            <a:off x="13002305" y="3893373"/>
            <a:ext cx="5134238" cy="1025810"/>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5400" b="1">
                <a:solidFill>
                  <a:srgbClr val="76B900"/>
                </a:solidFill>
              </a:rPr>
              <a:t>Data + Physics</a:t>
            </a:r>
            <a:endParaRPr lang="en-US" sz="5400" b="1" dirty="0">
              <a:solidFill>
                <a:srgbClr val="76B900"/>
              </a:solidFill>
            </a:endParaRPr>
          </a:p>
        </p:txBody>
      </p:sp>
      <p:sp>
        <p:nvSpPr>
          <p:cNvPr id="32" name="Content Placeholder 3">
            <a:extLst>
              <a:ext uri="{FF2B5EF4-FFF2-40B4-BE49-F238E27FC236}">
                <a16:creationId xmlns:a16="http://schemas.microsoft.com/office/drawing/2014/main" id="{AA4C898C-E0C7-4979-EE96-0EF89D4B016F}"/>
              </a:ext>
            </a:extLst>
          </p:cNvPr>
          <p:cNvSpPr>
            <a:spLocks noGrp="1"/>
          </p:cNvSpPr>
          <p:nvPr>
            <p:ph idx="1"/>
          </p:nvPr>
        </p:nvSpPr>
        <p:spPr>
          <a:xfrm>
            <a:off x="2514600" y="3893571"/>
            <a:ext cx="4514320" cy="1026726"/>
          </a:xfrm>
        </p:spPr>
        <p:txBody>
          <a:bodyPr/>
          <a:lstStyle/>
          <a:p>
            <a:pPr marL="0" indent="0">
              <a:buNone/>
            </a:pPr>
            <a:r>
              <a:rPr lang="en-US" sz="5400" b="1" dirty="0">
                <a:solidFill>
                  <a:srgbClr val="76B900"/>
                </a:solidFill>
                <a:latin typeface="+mn-lt"/>
              </a:rPr>
              <a:t>Data Only</a:t>
            </a:r>
          </a:p>
          <a:p>
            <a:endParaRPr lang="en-US" sz="5400" dirty="0">
              <a:solidFill>
                <a:srgbClr val="76B900"/>
              </a:solidFill>
              <a:latin typeface="+mn-lt"/>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949379-B874-B08E-C9B2-D02F1E670607}"/>
                  </a:ext>
                </a:extLst>
              </p:cNvPr>
              <p:cNvSpPr txBox="1"/>
              <p:nvPr/>
            </p:nvSpPr>
            <p:spPr>
              <a:xfrm>
                <a:off x="16080551" y="5303226"/>
                <a:ext cx="3447162" cy="123527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r>
                            <a:rPr lang="en-US" sz="4000" i="1">
                              <a:solidFill>
                                <a:schemeClr val="bg1"/>
                              </a:solidFill>
                              <a:latin typeface="Cambria Math" panose="02040503050406030204" pitchFamily="18" charset="0"/>
                            </a:rPr>
                            <m:t>𝑢</m:t>
                          </m:r>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r>
                        <a:rPr lang="en-US" sz="4000" i="1">
                          <a:solidFill>
                            <a:schemeClr val="bg1"/>
                          </a:solidFill>
                          <a:latin typeface="Cambria Math" panose="02040503050406030204" pitchFamily="18" charset="0"/>
                        </a:rPr>
                        <m:t>=1</m:t>
                      </m:r>
                    </m:oMath>
                  </m:oMathPara>
                </a14:m>
                <a:endParaRPr lang="en-US" sz="4000" dirty="0" err="1">
                  <a:solidFill>
                    <a:schemeClr val="bg1"/>
                  </a:solidFill>
                  <a:latin typeface="Trebuchet MS" panose="020B0603020202020204" pitchFamily="34" charset="0"/>
                </a:endParaRPr>
              </a:p>
            </p:txBody>
          </p:sp>
        </mc:Choice>
        <mc:Fallback xmlns="">
          <p:sp>
            <p:nvSpPr>
              <p:cNvPr id="33" name="TextBox 32">
                <a:extLst>
                  <a:ext uri="{FF2B5EF4-FFF2-40B4-BE49-F238E27FC236}">
                    <a16:creationId xmlns:a16="http://schemas.microsoft.com/office/drawing/2014/main" id="{FE949379-B874-B08E-C9B2-D02F1E670607}"/>
                  </a:ext>
                </a:extLst>
              </p:cNvPr>
              <p:cNvSpPr txBox="1">
                <a:spLocks noRot="1" noChangeAspect="1" noMove="1" noResize="1" noEditPoints="1" noAdjustHandles="1" noChangeArrowheads="1" noChangeShapeType="1" noTextEdit="1"/>
              </p:cNvSpPr>
              <p:nvPr/>
            </p:nvSpPr>
            <p:spPr>
              <a:xfrm>
                <a:off x="16080551" y="5303226"/>
                <a:ext cx="3447162" cy="12352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E9ADAB8-DF35-139B-4C58-93F5E1E573FF}"/>
                  </a:ext>
                </a:extLst>
              </p:cNvPr>
              <p:cNvSpPr txBox="1"/>
              <p:nvPr/>
            </p:nvSpPr>
            <p:spPr>
              <a:xfrm>
                <a:off x="13002304" y="7089514"/>
                <a:ext cx="9603656" cy="190013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r>
                        <a:rPr lang="en-US" sz="4000" i="1">
                          <a:solidFill>
                            <a:schemeClr val="bg1"/>
                          </a:solidFill>
                          <a:latin typeface="Cambria Math" panose="02040503050406030204" pitchFamily="18" charset="0"/>
                        </a:rPr>
                        <m:t>=</m:t>
                      </m:r>
                      <m:nary>
                        <m:naryPr>
                          <m:chr m:val="∑"/>
                          <m:supHide m:val="on"/>
                          <m:ctrlPr>
                            <a:rPr lang="en-US" sz="4000" i="1">
                              <a:solidFill>
                                <a:schemeClr val="bg1"/>
                              </a:solidFill>
                              <a:latin typeface="Cambria Math" panose="02040503050406030204" pitchFamily="18" charset="0"/>
                            </a:rPr>
                          </m:ctrlPr>
                        </m:naryPr>
                        <m:sub>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𝑗</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𝑑𝑜𝑚𝑎𝑖𝑛</m:t>
                          </m:r>
                        </m:sub>
                        <m:sup/>
                        <m:e>
                          <m:sSup>
                            <m:sSupPr>
                              <m:ctrlPr>
                                <a:rPr lang="en-US" sz="4000" i="1">
                                  <a:solidFill>
                                    <a:schemeClr val="bg1"/>
                                  </a:solidFill>
                                  <a:latin typeface="Cambria Math" panose="02040503050406030204" pitchFamily="18" charset="0"/>
                                </a:rPr>
                              </m:ctrlPr>
                            </m:sSupPr>
                            <m:e>
                              <m:d>
                                <m:dPr>
                                  <m:ctrlPr>
                                    <a:rPr lang="en-US" sz="4000" i="1">
                                      <a:solidFill>
                                        <a:schemeClr val="bg1"/>
                                      </a:solidFill>
                                      <a:latin typeface="Cambria Math" panose="02040503050406030204" pitchFamily="18" charset="0"/>
                                    </a:rPr>
                                  </m:ctrlPr>
                                </m:dPr>
                                <m:e>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𝑢</m:t>
                                          </m:r>
                                        </m:e>
                                        <m:sub>
                                          <m:r>
                                            <a:rPr lang="en-US" sz="4000" i="1">
                                              <a:solidFill>
                                                <a:schemeClr val="bg1"/>
                                              </a:solidFill>
                                              <a:latin typeface="Cambria Math" panose="02040503050406030204" pitchFamily="18" charset="0"/>
                                            </a:rPr>
                                            <m:t>𝑛𝑒𝑡</m:t>
                                          </m:r>
                                        </m:sub>
                                      </m:sSub>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e>
                                  </m:d>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d>
                                    <m:dPr>
                                      <m:ctrlPr>
                                        <a:rPr lang="en-US" sz="4000" i="1">
                                          <a:solidFill>
                                            <a:schemeClr val="bg1"/>
                                          </a:solidFill>
                                          <a:latin typeface="Cambria Math" panose="02040503050406030204" pitchFamily="18" charset="0"/>
                                        </a:rPr>
                                      </m:ctrlPr>
                                    </m:d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e>
                                  </m:d>
                                </m:e>
                              </m:d>
                            </m:e>
                            <m:sup>
                              <m:r>
                                <a:rPr lang="en-US" sz="4000" i="1">
                                  <a:solidFill>
                                    <a:schemeClr val="bg1"/>
                                  </a:solidFill>
                                  <a:latin typeface="Cambria Math" panose="02040503050406030204" pitchFamily="18" charset="0"/>
                                </a:rPr>
                                <m:t>2</m:t>
                              </m:r>
                            </m:sup>
                          </m:sSup>
                        </m:e>
                      </m:nary>
                    </m:oMath>
                  </m:oMathPara>
                </a14:m>
                <a:endParaRPr lang="en-US" sz="4000" dirty="0" err="1">
                  <a:solidFill>
                    <a:schemeClr val="bg1"/>
                  </a:solidFill>
                  <a:latin typeface="Trebuchet MS" panose="020B0603020202020204" pitchFamily="34" charset="0"/>
                </a:endParaRPr>
              </a:p>
            </p:txBody>
          </p:sp>
        </mc:Choice>
        <mc:Fallback xmlns="">
          <p:sp>
            <p:nvSpPr>
              <p:cNvPr id="34" name="TextBox 33">
                <a:extLst>
                  <a:ext uri="{FF2B5EF4-FFF2-40B4-BE49-F238E27FC236}">
                    <a16:creationId xmlns:a16="http://schemas.microsoft.com/office/drawing/2014/main" id="{4E9ADAB8-DF35-139B-4C58-93F5E1E573FF}"/>
                  </a:ext>
                </a:extLst>
              </p:cNvPr>
              <p:cNvSpPr txBox="1">
                <a:spLocks noRot="1" noChangeAspect="1" noMove="1" noResize="1" noEditPoints="1" noAdjustHandles="1" noChangeArrowheads="1" noChangeShapeType="1" noTextEdit="1"/>
              </p:cNvSpPr>
              <p:nvPr/>
            </p:nvSpPr>
            <p:spPr>
              <a:xfrm>
                <a:off x="13002304" y="7089514"/>
                <a:ext cx="9603656" cy="1900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818FB6-95C2-BF14-7C15-2BD615BAE7CD}"/>
                  </a:ext>
                </a:extLst>
              </p:cNvPr>
              <p:cNvSpPr txBox="1"/>
              <p:nvPr/>
            </p:nvSpPr>
            <p:spPr>
              <a:xfrm>
                <a:off x="2706623" y="7253789"/>
                <a:ext cx="9426294" cy="157363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r>
                        <a:rPr lang="en-US" sz="4000" i="1">
                          <a:solidFill>
                            <a:schemeClr val="bg1"/>
                          </a:solidFill>
                          <a:latin typeface="Cambria Math" panose="02040503050406030204" pitchFamily="18" charset="0"/>
                        </a:rPr>
                        <m:t>=</m:t>
                      </m:r>
                      <m:nary>
                        <m:naryPr>
                          <m:chr m:val="∑"/>
                          <m:supHide m:val="on"/>
                          <m:ctrlPr>
                            <a:rPr lang="pt-BR" sz="4000" i="1">
                              <a:solidFill>
                                <a:schemeClr val="bg1"/>
                              </a:solidFill>
                              <a:latin typeface="Cambria Math" panose="02040503050406030204" pitchFamily="18" charset="0"/>
                            </a:rPr>
                          </m:ctrlPr>
                        </m:naryPr>
                        <m:sub>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ea typeface="Cambria Math" panose="02040503050406030204" pitchFamily="18" charset="0"/>
                            </a:rPr>
                            <m:t>∈</m:t>
                          </m:r>
                          <m:r>
                            <a:rPr lang="en-US" sz="4000" i="1">
                              <a:solidFill>
                                <a:schemeClr val="bg1"/>
                              </a:solidFill>
                              <a:latin typeface="Cambria Math" panose="02040503050406030204" pitchFamily="18" charset="0"/>
                            </a:rPr>
                            <m:t>𝑑𝑎𝑡𝑎</m:t>
                          </m:r>
                        </m:sub>
                        <m:sup/>
                        <m:e>
                          <m:sSup>
                            <m:sSupPr>
                              <m:ctrlPr>
                                <a:rPr lang="pt-BR"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𝑢</m:t>
                                  </m:r>
                                </m:e>
                                <m:sub>
                                  <m:r>
                                    <a:rPr lang="en-US" sz="4000" i="1">
                                      <a:solidFill>
                                        <a:schemeClr val="bg1"/>
                                      </a:solidFill>
                                      <a:latin typeface="Cambria Math" panose="02040503050406030204" pitchFamily="18" charset="0"/>
                                      <a:ea typeface="Cambria Math" panose="02040503050406030204" pitchFamily="18" charset="0"/>
                                    </a:rPr>
                                    <m:t>𝑛𝑒𝑡</m:t>
                                  </m:r>
                                </m:sub>
                              </m:sSub>
                              <m:d>
                                <m:dPr>
                                  <m:ctrlPr>
                                    <a:rPr lang="en-US" sz="4000" i="1">
                                      <a:solidFill>
                                        <a:schemeClr val="bg1"/>
                                      </a:solidFill>
                                      <a:latin typeface="Cambria Math" panose="02040503050406030204" pitchFamily="18" charset="0"/>
                                      <a:ea typeface="Cambria Math" panose="02040503050406030204" pitchFamily="18" charset="0"/>
                                    </a:rPr>
                                  </m:ctrlPr>
                                </m:dPr>
                                <m:e>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𝑥</m:t>
                                      </m:r>
                                    </m:e>
                                    <m:sub>
                                      <m:r>
                                        <a:rPr lang="en-US" sz="4000" i="1">
                                          <a:solidFill>
                                            <a:schemeClr val="bg1"/>
                                          </a:solidFill>
                                          <a:latin typeface="Cambria Math" panose="02040503050406030204" pitchFamily="18" charset="0"/>
                                          <a:ea typeface="Cambria Math" panose="02040503050406030204" pitchFamily="18" charset="0"/>
                                        </a:rPr>
                                        <m:t>𝑖</m:t>
                                      </m:r>
                                    </m:sub>
                                  </m:sSub>
                                </m:e>
                              </m:d>
                              <m:r>
                                <a:rPr lang="en-US" sz="4000" i="1">
                                  <a:solidFill>
                                    <a:schemeClr val="bg1"/>
                                  </a:solidFill>
                                  <a:latin typeface="Cambria Math" panose="02040503050406030204" pitchFamily="18" charset="0"/>
                                  <a:ea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𝑢</m:t>
                                  </m:r>
                                </m:e>
                                <m:sub>
                                  <m:r>
                                    <a:rPr lang="en-US" sz="4000" i="1">
                                      <a:solidFill>
                                        <a:schemeClr val="bg1"/>
                                      </a:solidFill>
                                      <a:latin typeface="Cambria Math" panose="02040503050406030204" pitchFamily="18" charset="0"/>
                                      <a:ea typeface="Cambria Math" panose="02040503050406030204" pitchFamily="18" charset="0"/>
                                    </a:rPr>
                                    <m:t>𝑡𝑟𝑢𝑒</m:t>
                                  </m:r>
                                </m:sub>
                              </m:sSub>
                              <m:d>
                                <m:dPr>
                                  <m:ctrlPr>
                                    <a:rPr lang="en-US" sz="4000" i="1">
                                      <a:solidFill>
                                        <a:schemeClr val="bg1"/>
                                      </a:solidFill>
                                      <a:latin typeface="Cambria Math" panose="02040503050406030204" pitchFamily="18" charset="0"/>
                                      <a:ea typeface="Cambria Math" panose="02040503050406030204" pitchFamily="18" charset="0"/>
                                    </a:rPr>
                                  </m:ctrlPr>
                                </m:dPr>
                                <m:e>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𝑥</m:t>
                                      </m:r>
                                    </m:e>
                                    <m:sub>
                                      <m:r>
                                        <a:rPr lang="en-US" sz="4000" i="1">
                                          <a:solidFill>
                                            <a:schemeClr val="bg1"/>
                                          </a:solidFill>
                                          <a:latin typeface="Cambria Math" panose="02040503050406030204" pitchFamily="18" charset="0"/>
                                          <a:ea typeface="Cambria Math" panose="02040503050406030204" pitchFamily="18" charset="0"/>
                                        </a:rPr>
                                        <m:t>𝑖</m:t>
                                      </m:r>
                                    </m:sub>
                                  </m:sSub>
                                </m:e>
                              </m:d>
                              <m:r>
                                <a:rPr lang="en-US" sz="4000" i="1">
                                  <a:solidFill>
                                    <a:schemeClr val="bg1"/>
                                  </a:solidFill>
                                  <a:latin typeface="Cambria Math" panose="02040503050406030204" pitchFamily="18" charset="0"/>
                                  <a:ea typeface="Cambria Math" panose="02040503050406030204" pitchFamily="18" charset="0"/>
                                </a:rPr>
                                <m:t>)</m:t>
                              </m:r>
                            </m:e>
                            <m:sup>
                              <m:r>
                                <a:rPr lang="en-US" sz="4000" i="1">
                                  <a:solidFill>
                                    <a:schemeClr val="bg1"/>
                                  </a:solidFill>
                                  <a:latin typeface="Cambria Math" panose="02040503050406030204" pitchFamily="18" charset="0"/>
                                </a:rPr>
                                <m:t>2</m:t>
                              </m:r>
                            </m:sup>
                          </m:sSup>
                        </m:e>
                      </m:nary>
                    </m:oMath>
                  </m:oMathPara>
                </a14:m>
                <a:endParaRPr lang="en-US" sz="4000" dirty="0" err="1">
                  <a:solidFill>
                    <a:schemeClr val="bg1"/>
                  </a:solidFill>
                  <a:latin typeface="Trebuchet MS" panose="020B0603020202020204" pitchFamily="34" charset="0"/>
                </a:endParaRPr>
              </a:p>
            </p:txBody>
          </p:sp>
        </mc:Choice>
        <mc:Fallback xmlns="">
          <p:sp>
            <p:nvSpPr>
              <p:cNvPr id="35" name="TextBox 34">
                <a:extLst>
                  <a:ext uri="{FF2B5EF4-FFF2-40B4-BE49-F238E27FC236}">
                    <a16:creationId xmlns:a16="http://schemas.microsoft.com/office/drawing/2014/main" id="{7F818FB6-95C2-BF14-7C15-2BD615BAE7CD}"/>
                  </a:ext>
                </a:extLst>
              </p:cNvPr>
              <p:cNvSpPr txBox="1">
                <a:spLocks noRot="1" noChangeAspect="1" noMove="1" noResize="1" noEditPoints="1" noAdjustHandles="1" noChangeArrowheads="1" noChangeShapeType="1" noTextEdit="1"/>
              </p:cNvSpPr>
              <p:nvPr/>
            </p:nvSpPr>
            <p:spPr>
              <a:xfrm>
                <a:off x="2706623" y="7253789"/>
                <a:ext cx="9426294" cy="15736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15009C-2011-1A42-FA3D-C0CF0D6AFB6B}"/>
                  </a:ext>
                </a:extLst>
              </p:cNvPr>
              <p:cNvSpPr txBox="1"/>
              <p:nvPr/>
            </p:nvSpPr>
            <p:spPr>
              <a:xfrm>
                <a:off x="5581707" y="10927242"/>
                <a:ext cx="3393830" cy="61555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oMath>
                  </m:oMathPara>
                </a14:m>
                <a:endParaRPr lang="en-US" sz="4000" dirty="0" err="1">
                  <a:solidFill>
                    <a:schemeClr val="bg1"/>
                  </a:solidFill>
                  <a:latin typeface="Trebuchet MS" panose="020B0603020202020204" pitchFamily="34" charset="0"/>
                </a:endParaRPr>
              </a:p>
            </p:txBody>
          </p:sp>
        </mc:Choice>
        <mc:Fallback xmlns="">
          <p:sp>
            <p:nvSpPr>
              <p:cNvPr id="36" name="TextBox 35">
                <a:extLst>
                  <a:ext uri="{FF2B5EF4-FFF2-40B4-BE49-F238E27FC236}">
                    <a16:creationId xmlns:a16="http://schemas.microsoft.com/office/drawing/2014/main" id="{AA15009C-2011-1A42-FA3D-C0CF0D6AFB6B}"/>
                  </a:ext>
                </a:extLst>
              </p:cNvPr>
              <p:cNvSpPr txBox="1">
                <a:spLocks noRot="1" noChangeAspect="1" noMove="1" noResize="1" noEditPoints="1" noAdjustHandles="1" noChangeArrowheads="1" noChangeShapeType="1" noTextEdit="1"/>
              </p:cNvSpPr>
              <p:nvPr/>
            </p:nvSpPr>
            <p:spPr>
              <a:xfrm>
                <a:off x="5581707" y="10927242"/>
                <a:ext cx="3393830"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E72AE50-6225-A277-575C-D90729508465}"/>
                  </a:ext>
                </a:extLst>
              </p:cNvPr>
              <p:cNvSpPr txBox="1"/>
              <p:nvPr/>
            </p:nvSpPr>
            <p:spPr>
              <a:xfrm>
                <a:off x="14992644" y="10927242"/>
                <a:ext cx="5475144" cy="664221"/>
              </a:xfrm>
              <a:prstGeom prst="rect">
                <a:avLst/>
              </a:prstGeom>
              <a:noFill/>
            </p:spPr>
            <p:txBody>
              <a:bodyPr wrap="square" lIns="0" tIns="0" rIns="0" bIns="0" rtlCol="0">
                <a:spAutoFit/>
              </a:bodyPr>
              <a:lstStyle/>
              <a:p>
                <a:pPr algn="ctr"/>
                <a14:m>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oMath>
                </a14:m>
                <a:r>
                  <a:rPr lang="en-US" sz="4000" dirty="0">
                    <a:solidFill>
                      <a:schemeClr val="bg1"/>
                    </a:solidFill>
                    <a:latin typeface="Trebuchet MS" panose="020B0603020202020204" pitchFamily="34" charset="0"/>
                  </a:rPr>
                  <a:t>+</a:t>
                </a:r>
                <a:r>
                  <a:rPr lang="pt-BR" sz="4000" dirty="0">
                    <a:solidFill>
                      <a:schemeClr val="bg1"/>
                    </a:solidFill>
                  </a:rPr>
                  <a:t> </a:t>
                </a:r>
                <a14:m>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oMath>
                </a14:m>
                <a:endParaRPr lang="en-US" sz="4000" dirty="0" err="1">
                  <a:solidFill>
                    <a:schemeClr val="bg1"/>
                  </a:solidFill>
                  <a:latin typeface="Trebuchet MS" panose="020B0603020202020204" pitchFamily="34" charset="0"/>
                </a:endParaRPr>
              </a:p>
            </p:txBody>
          </p:sp>
        </mc:Choice>
        <mc:Fallback xmlns="">
          <p:sp>
            <p:nvSpPr>
              <p:cNvPr id="37" name="TextBox 36">
                <a:extLst>
                  <a:ext uri="{FF2B5EF4-FFF2-40B4-BE49-F238E27FC236}">
                    <a16:creationId xmlns:a16="http://schemas.microsoft.com/office/drawing/2014/main" id="{8E72AE50-6225-A277-575C-D90729508465}"/>
                  </a:ext>
                </a:extLst>
              </p:cNvPr>
              <p:cNvSpPr txBox="1">
                <a:spLocks noRot="1" noChangeAspect="1" noMove="1" noResize="1" noEditPoints="1" noAdjustHandles="1" noChangeArrowheads="1" noChangeShapeType="1" noTextEdit="1"/>
              </p:cNvSpPr>
              <p:nvPr/>
            </p:nvSpPr>
            <p:spPr>
              <a:xfrm>
                <a:off x="14992644" y="10927242"/>
                <a:ext cx="5475144" cy="664221"/>
              </a:xfrm>
              <a:prstGeom prst="rect">
                <a:avLst/>
              </a:prstGeom>
              <a:blipFill>
                <a:blip r:embed="rId9"/>
                <a:stretch>
                  <a:fillRect t="-25000" b="-37963"/>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3B4F4FA-9C0F-5D16-D6C2-A25D7C5D4E56}"/>
              </a:ext>
            </a:extLst>
          </p:cNvPr>
          <p:cNvPicPr>
            <a:picLocks noChangeAspect="1"/>
          </p:cNvPicPr>
          <p:nvPr/>
        </p:nvPicPr>
        <p:blipFill>
          <a:blip r:embed="rId10"/>
          <a:stretch>
            <a:fillRect/>
          </a:stretch>
        </p:blipFill>
        <p:spPr>
          <a:xfrm>
            <a:off x="2097022" y="12386856"/>
            <a:ext cx="9753600" cy="7315200"/>
          </a:xfrm>
          <a:prstGeom prst="rect">
            <a:avLst/>
          </a:prstGeom>
        </p:spPr>
      </p:pic>
      <p:pic>
        <p:nvPicPr>
          <p:cNvPr id="39" name="Picture 38">
            <a:extLst>
              <a:ext uri="{FF2B5EF4-FFF2-40B4-BE49-F238E27FC236}">
                <a16:creationId xmlns:a16="http://schemas.microsoft.com/office/drawing/2014/main" id="{171011CF-DD64-E517-5F24-F9F3DAE34DFF}"/>
              </a:ext>
            </a:extLst>
          </p:cNvPr>
          <p:cNvPicPr>
            <a:picLocks noChangeAspect="1"/>
          </p:cNvPicPr>
          <p:nvPr/>
        </p:nvPicPr>
        <p:blipFill>
          <a:blip r:embed="rId11"/>
          <a:stretch>
            <a:fillRect/>
          </a:stretch>
        </p:blipFill>
        <p:spPr>
          <a:xfrm>
            <a:off x="24115778" y="12386856"/>
            <a:ext cx="9753600" cy="7315200"/>
          </a:xfrm>
          <a:prstGeom prst="rect">
            <a:avLst/>
          </a:prstGeom>
        </p:spPr>
      </p:pic>
      <p:pic>
        <p:nvPicPr>
          <p:cNvPr id="40" name="Picture 39">
            <a:extLst>
              <a:ext uri="{FF2B5EF4-FFF2-40B4-BE49-F238E27FC236}">
                <a16:creationId xmlns:a16="http://schemas.microsoft.com/office/drawing/2014/main" id="{8B5643BB-8147-D018-B517-BA130AB7AEE9}"/>
              </a:ext>
            </a:extLst>
          </p:cNvPr>
          <p:cNvPicPr>
            <a:picLocks noChangeAspect="1"/>
          </p:cNvPicPr>
          <p:nvPr/>
        </p:nvPicPr>
        <p:blipFill>
          <a:blip r:embed="rId12"/>
          <a:stretch>
            <a:fillRect/>
          </a:stretch>
        </p:blipFill>
        <p:spPr>
          <a:xfrm>
            <a:off x="12947206" y="12386856"/>
            <a:ext cx="9753600" cy="7315200"/>
          </a:xfrm>
          <a:prstGeom prst="rect">
            <a:avLst/>
          </a:prstGeom>
        </p:spPr>
      </p:pic>
      <p:cxnSp>
        <p:nvCxnSpPr>
          <p:cNvPr id="41" name="Straight Connector 40">
            <a:extLst>
              <a:ext uri="{FF2B5EF4-FFF2-40B4-BE49-F238E27FC236}">
                <a16:creationId xmlns:a16="http://schemas.microsoft.com/office/drawing/2014/main" id="{36F834D5-946F-70FD-79B0-D895D28475E6}"/>
              </a:ext>
            </a:extLst>
          </p:cNvPr>
          <p:cNvCxnSpPr/>
          <p:nvPr/>
        </p:nvCxnSpPr>
        <p:spPr>
          <a:xfrm>
            <a:off x="12426462" y="3383535"/>
            <a:ext cx="0" cy="163185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0FD565-4CF4-8967-21A2-78FD208303F4}"/>
              </a:ext>
            </a:extLst>
          </p:cNvPr>
          <p:cNvCxnSpPr/>
          <p:nvPr/>
        </p:nvCxnSpPr>
        <p:spPr>
          <a:xfrm>
            <a:off x="23047570" y="3383535"/>
            <a:ext cx="0" cy="163185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Content Placeholder 5">
            <a:extLst>
              <a:ext uri="{FF2B5EF4-FFF2-40B4-BE49-F238E27FC236}">
                <a16:creationId xmlns:a16="http://schemas.microsoft.com/office/drawing/2014/main" id="{B03732AB-7836-F413-286E-B7C1EAB4EB58}"/>
              </a:ext>
            </a:extLst>
          </p:cNvPr>
          <p:cNvSpPr txBox="1">
            <a:spLocks/>
          </p:cNvSpPr>
          <p:nvPr/>
        </p:nvSpPr>
        <p:spPr bwMode="auto">
          <a:xfrm>
            <a:off x="23609809" y="3893373"/>
            <a:ext cx="5134238" cy="102581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2286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00" indent="-228600" algn="l" rtl="0" fontAlgn="base">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lgn="l" rtl="0" fontAlgn="base">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1828800">
              <a:buNone/>
            </a:pPr>
            <a:r>
              <a:rPr lang="en-US" sz="5400" b="1" kern="0" dirty="0">
                <a:solidFill>
                  <a:srgbClr val="76B900"/>
                </a:solidFill>
                <a:latin typeface="+mn-lt"/>
              </a:rPr>
              <a:t>Physics only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AC770A-DD0E-0A5D-D238-F49AC2A76358}"/>
                  </a:ext>
                </a:extLst>
              </p:cNvPr>
              <p:cNvSpPr txBox="1"/>
              <p:nvPr/>
            </p:nvSpPr>
            <p:spPr>
              <a:xfrm>
                <a:off x="24792557" y="5303224"/>
                <a:ext cx="3447162" cy="123527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r>
                            <a:rPr lang="en-US" sz="4000" i="1">
                              <a:solidFill>
                                <a:schemeClr val="bg1"/>
                              </a:solidFill>
                              <a:latin typeface="Cambria Math" panose="02040503050406030204" pitchFamily="18" charset="0"/>
                            </a:rPr>
                            <m:t>𝑢</m:t>
                          </m:r>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r>
                        <a:rPr lang="en-US" sz="4000" i="1">
                          <a:solidFill>
                            <a:schemeClr val="bg1"/>
                          </a:solidFill>
                          <a:latin typeface="Cambria Math" panose="02040503050406030204" pitchFamily="18" charset="0"/>
                        </a:rPr>
                        <m:t>=1</m:t>
                      </m:r>
                    </m:oMath>
                  </m:oMathPara>
                </a14:m>
                <a:endParaRPr lang="en-US" sz="4000" dirty="0" err="1">
                  <a:solidFill>
                    <a:schemeClr val="bg1"/>
                  </a:solidFill>
                  <a:latin typeface="Trebuchet MS" panose="020B0603020202020204" pitchFamily="34" charset="0"/>
                </a:endParaRPr>
              </a:p>
            </p:txBody>
          </p:sp>
        </mc:Choice>
        <mc:Fallback xmlns="">
          <p:sp>
            <p:nvSpPr>
              <p:cNvPr id="44" name="TextBox 43">
                <a:extLst>
                  <a:ext uri="{FF2B5EF4-FFF2-40B4-BE49-F238E27FC236}">
                    <a16:creationId xmlns:a16="http://schemas.microsoft.com/office/drawing/2014/main" id="{92AC770A-DD0E-0A5D-D238-F49AC2A76358}"/>
                  </a:ext>
                </a:extLst>
              </p:cNvPr>
              <p:cNvSpPr txBox="1">
                <a:spLocks noRot="1" noChangeAspect="1" noMove="1" noResize="1" noEditPoints="1" noAdjustHandles="1" noChangeArrowheads="1" noChangeShapeType="1" noTextEdit="1"/>
              </p:cNvSpPr>
              <p:nvPr/>
            </p:nvSpPr>
            <p:spPr>
              <a:xfrm>
                <a:off x="24792557" y="5303224"/>
                <a:ext cx="3447162" cy="12352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421F8F4-9A96-9195-1CD8-DD53E19B4561}"/>
                  </a:ext>
                </a:extLst>
              </p:cNvPr>
              <p:cNvSpPr txBox="1"/>
              <p:nvPr/>
            </p:nvSpPr>
            <p:spPr>
              <a:xfrm>
                <a:off x="29654473" y="5551497"/>
                <a:ext cx="401420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3600" i="1">
                          <a:solidFill>
                            <a:schemeClr val="bg1"/>
                          </a:solidFill>
                          <a:latin typeface="Cambria Math" panose="02040503050406030204" pitchFamily="18" charset="0"/>
                        </a:rPr>
                        <m:t>𝑢</m:t>
                      </m:r>
                      <m:d>
                        <m:dPr>
                          <m:ctrlPr>
                            <a:rPr lang="en-US" sz="3600" i="1">
                              <a:solidFill>
                                <a:schemeClr val="bg1"/>
                              </a:solidFill>
                              <a:latin typeface="Cambria Math" panose="02040503050406030204" pitchFamily="18" charset="0"/>
                            </a:rPr>
                          </m:ctrlPr>
                        </m:dPr>
                        <m:e>
                          <m:r>
                            <a:rPr lang="en-US" sz="3600" i="1">
                              <a:solidFill>
                                <a:schemeClr val="bg1"/>
                              </a:solidFill>
                              <a:latin typeface="Cambria Math" panose="02040503050406030204" pitchFamily="18" charset="0"/>
                            </a:rPr>
                            <m:t>0</m:t>
                          </m:r>
                        </m:e>
                      </m:d>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𝑢</m:t>
                      </m:r>
                      <m:d>
                        <m:dPr>
                          <m:ctrlPr>
                            <a:rPr lang="en-US" sz="3600" i="1">
                              <a:solidFill>
                                <a:schemeClr val="bg1"/>
                              </a:solidFill>
                              <a:latin typeface="Cambria Math" panose="02040503050406030204" pitchFamily="18" charset="0"/>
                            </a:rPr>
                          </m:ctrlPr>
                        </m:dPr>
                        <m:e>
                          <m:r>
                            <a:rPr lang="en-US" sz="3600" i="1">
                              <a:solidFill>
                                <a:schemeClr val="bg1"/>
                              </a:solidFill>
                              <a:latin typeface="Cambria Math" panose="02040503050406030204" pitchFamily="18" charset="0"/>
                            </a:rPr>
                            <m:t>1</m:t>
                          </m:r>
                        </m:e>
                      </m:d>
                      <m:r>
                        <a:rPr lang="en-US" sz="3600" i="1">
                          <a:solidFill>
                            <a:schemeClr val="bg1"/>
                          </a:solidFill>
                          <a:latin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F421F8F4-9A96-9195-1CD8-DD53E19B4561}"/>
                  </a:ext>
                </a:extLst>
              </p:cNvPr>
              <p:cNvSpPr txBox="1">
                <a:spLocks noRot="1" noChangeAspect="1" noMove="1" noResize="1" noEditPoints="1" noAdjustHandles="1" noChangeArrowheads="1" noChangeShapeType="1" noTextEdit="1"/>
              </p:cNvSpPr>
              <p:nvPr/>
            </p:nvSpPr>
            <p:spPr>
              <a:xfrm>
                <a:off x="29654473" y="5551497"/>
                <a:ext cx="4014206" cy="646331"/>
              </a:xfrm>
              <a:prstGeom prst="rect">
                <a:avLst/>
              </a:prstGeom>
              <a:blipFill>
                <a:blip r:embed="rId14"/>
                <a:stretch>
                  <a:fillRect/>
                </a:stretch>
              </a:blipFill>
              <a:ln w="6350" cap="flat" cmpd="sng" algn="ctr">
                <a:no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17167A3-9697-0FD5-4A1B-87DE0E4901D1}"/>
                  </a:ext>
                </a:extLst>
              </p:cNvPr>
              <p:cNvSpPr txBox="1"/>
              <p:nvPr/>
            </p:nvSpPr>
            <p:spPr>
              <a:xfrm>
                <a:off x="24265722" y="7724058"/>
                <a:ext cx="9603656" cy="664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𝑟𝑒𝑠𝑖𝑑𝑢𝑎𝑙</m:t>
                          </m:r>
                        </m:sub>
                      </m:sSub>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𝐵𝐶</m:t>
                          </m:r>
                        </m:sub>
                      </m:sSub>
                    </m:oMath>
                  </m:oMathPara>
                </a14:m>
                <a:endParaRPr lang="en-US" sz="4000" dirty="0">
                  <a:solidFill>
                    <a:schemeClr val="bg1"/>
                  </a:solidFill>
                  <a:latin typeface="Trebuchet MS" panose="020B0603020202020204" pitchFamily="34" charset="0"/>
                </a:endParaRPr>
              </a:p>
            </p:txBody>
          </p:sp>
        </mc:Choice>
        <mc:Fallback xmlns="">
          <p:sp>
            <p:nvSpPr>
              <p:cNvPr id="46" name="TextBox 45">
                <a:extLst>
                  <a:ext uri="{FF2B5EF4-FFF2-40B4-BE49-F238E27FC236}">
                    <a16:creationId xmlns:a16="http://schemas.microsoft.com/office/drawing/2014/main" id="{817167A3-9697-0FD5-4A1B-87DE0E4901D1}"/>
                  </a:ext>
                </a:extLst>
              </p:cNvPr>
              <p:cNvSpPr txBox="1">
                <a:spLocks noRot="1" noChangeAspect="1" noMove="1" noResize="1" noEditPoints="1" noAdjustHandles="1" noChangeArrowheads="1" noChangeShapeType="1" noTextEdit="1"/>
              </p:cNvSpPr>
              <p:nvPr/>
            </p:nvSpPr>
            <p:spPr>
              <a:xfrm>
                <a:off x="24265722" y="7724058"/>
                <a:ext cx="9603656" cy="66422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7F6292B-0A97-BF40-0743-97011BFA76AD}"/>
                  </a:ext>
                </a:extLst>
              </p:cNvPr>
              <p:cNvSpPr txBox="1"/>
              <p:nvPr/>
            </p:nvSpPr>
            <p:spPr>
              <a:xfrm>
                <a:off x="26688581" y="10927243"/>
                <a:ext cx="4110930" cy="664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oMath>
                  </m:oMathPara>
                </a14:m>
                <a:endParaRPr lang="en-US" sz="4000" dirty="0" err="1">
                  <a:solidFill>
                    <a:schemeClr val="bg1"/>
                  </a:solidFill>
                  <a:latin typeface="Trebuchet MS" panose="020B0603020202020204" pitchFamily="34" charset="0"/>
                </a:endParaRPr>
              </a:p>
            </p:txBody>
          </p:sp>
        </mc:Choice>
        <mc:Fallback xmlns="">
          <p:sp>
            <p:nvSpPr>
              <p:cNvPr id="47" name="TextBox 46">
                <a:extLst>
                  <a:ext uri="{FF2B5EF4-FFF2-40B4-BE49-F238E27FC236}">
                    <a16:creationId xmlns:a16="http://schemas.microsoft.com/office/drawing/2014/main" id="{97F6292B-0A97-BF40-0743-97011BFA76AD}"/>
                  </a:ext>
                </a:extLst>
              </p:cNvPr>
              <p:cNvSpPr txBox="1">
                <a:spLocks noRot="1" noChangeAspect="1" noMove="1" noResize="1" noEditPoints="1" noAdjustHandles="1" noChangeArrowheads="1" noChangeShapeType="1" noTextEdit="1"/>
              </p:cNvSpPr>
              <p:nvPr/>
            </p:nvSpPr>
            <p:spPr>
              <a:xfrm>
                <a:off x="26688581" y="10927243"/>
                <a:ext cx="4110930" cy="664221"/>
              </a:xfrm>
              <a:prstGeom prst="rect">
                <a:avLst/>
              </a:prstGeom>
              <a:blipFill>
                <a:blip r:embed="rId16"/>
                <a:stretch>
                  <a:fillRect b="-926"/>
                </a:stretch>
              </a:blipFill>
            </p:spPr>
            <p:txBody>
              <a:bodyPr/>
              <a:lstStyle/>
              <a:p>
                <a:r>
                  <a:rPr lang="en-US">
                    <a:noFill/>
                  </a:rPr>
                  <a:t> </a:t>
                </a:r>
              </a:p>
            </p:txBody>
          </p:sp>
        </mc:Fallback>
      </mc:AlternateContent>
    </p:spTree>
    <p:extLst>
      <p:ext uri="{BB962C8B-B14F-4D97-AF65-F5344CB8AC3E}">
        <p14:creationId xmlns:p14="http://schemas.microsoft.com/office/powerpoint/2010/main" val="3922245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7" grpId="0"/>
      <p:bldP spid="44"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12" name="Text Placeholder 11">
            <a:extLst>
              <a:ext uri="{FF2B5EF4-FFF2-40B4-BE49-F238E27FC236}">
                <a16:creationId xmlns:a16="http://schemas.microsoft.com/office/drawing/2014/main" id="{E4E0E061-584A-1511-21B8-2F9177098348}"/>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A0E515C-3ACD-EDC6-F05D-E57FFF4A92DC}"/>
                  </a:ext>
                </a:extLst>
              </p:cNvPr>
              <p:cNvSpPr>
                <a:spLocks noGrp="1"/>
              </p:cNvSpPr>
              <p:nvPr>
                <p:ph idx="1"/>
              </p:nvPr>
            </p:nvSpPr>
            <p:spPr/>
            <p:txBody>
              <a:bodyPr/>
              <a:lstStyle/>
              <a:p>
                <a:r>
                  <a:rPr lang="en-US" dirty="0"/>
                  <a:t>Goal: Train a neural network to satisfy the boundary conditions and differential equations by constructing an appropriate loss function  </a:t>
                </a:r>
              </a:p>
              <a:p>
                <a:r>
                  <a:rPr lang="en-US" dirty="0"/>
                  <a:t>Consider an example problem:</a:t>
                </a:r>
              </a:p>
              <a:p>
                <a:endParaRPr lang="en-US" dirty="0"/>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𝐏</m:t>
                      </m:r>
                      <m:r>
                        <a:rPr lang="en-US" smtClean="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r>
                                    <a:rPr lang="en-US">
                                      <a:latin typeface="Cambria Math" panose="02040503050406030204" pitchFamily="18" charset="0"/>
                                    </a:rPr>
                                    <m:t>𝑢</m:t>
                                  </m:r>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1</m:t>
                                  </m:r>
                                </m:e>
                              </m:d>
                              <m:r>
                                <a:rPr lang="en-US">
                                  <a:latin typeface="Cambria Math" panose="02040503050406030204" pitchFamily="18" charset="0"/>
                                </a:rPr>
                                <m:t>=0</m:t>
                              </m:r>
                            </m:e>
                          </m:eqArr>
                        </m:e>
                      </m:d>
                    </m:oMath>
                  </m:oMathPara>
                </a14:m>
                <a:endParaRPr lang="en-US" dirty="0"/>
              </a:p>
              <a:p>
                <a:endParaRPr lang="en-US" dirty="0"/>
              </a:p>
              <a:p>
                <a:r>
                  <a:rPr lang="en-US" dirty="0"/>
                  <a:t>We construct a neural network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which has a single value input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m:t>
                    </m:r>
                    <m:r>
                      <a:rPr lang="en-US" smtClean="0">
                        <a:latin typeface="Cambria Math" panose="02040503050406030204" pitchFamily="18" charset="0"/>
                      </a:rPr>
                      <m:t>ℝ</m:t>
                    </m:r>
                  </m:oMath>
                </a14:m>
                <a:r>
                  <a:rPr lang="en-US" dirty="0"/>
                  <a:t> and single value output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m:t>
                    </m:r>
                    <m:r>
                      <a:rPr lang="en-US" smtClean="0">
                        <a:latin typeface="Cambria Math" panose="02040503050406030204" pitchFamily="18" charset="0"/>
                      </a:rPr>
                      <m:t>ℝ</m:t>
                    </m:r>
                  </m:oMath>
                </a14:m>
                <a:r>
                  <a:rPr lang="en-US" dirty="0"/>
                  <a:t>.</a:t>
                </a:r>
              </a:p>
              <a:p>
                <a:r>
                  <a:rPr lang="en-US" dirty="0"/>
                  <a:t>We assume the neural network is infinitely differentiable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r>
                      <a:rPr lang="en-US" smtClean="0">
                        <a:latin typeface="Cambria Math" panose="02040503050406030204" pitchFamily="18" charset="0"/>
                      </a:rPr>
                      <m:t>∈</m:t>
                    </m:r>
                    <m:sSup>
                      <m:sSupPr>
                        <m:ctrlPr>
                          <a:rPr lang="en-US" i="1" smtClean="0">
                            <a:latin typeface="Cambria Math" panose="02040503050406030204" pitchFamily="18" charset="0"/>
                          </a:rPr>
                        </m:ctrlPr>
                      </m:sSupPr>
                      <m:e>
                        <m:r>
                          <a:rPr lang="en-US" smtClean="0">
                            <a:latin typeface="Cambria Math" panose="02040503050406030204" pitchFamily="18" charset="0"/>
                          </a:rPr>
                          <m:t>𝐶</m:t>
                        </m:r>
                      </m:e>
                      <m:sup>
                        <m:r>
                          <a:rPr lang="en-US" smtClean="0">
                            <a:latin typeface="Cambria Math" panose="02040503050406030204" pitchFamily="18" charset="0"/>
                          </a:rPr>
                          <m:t>∞</m:t>
                        </m:r>
                      </m:sup>
                    </m:sSup>
                  </m:oMath>
                </a14:m>
                <a:r>
                  <a:rPr lang="en-US" dirty="0"/>
                  <a:t> - Use activation functions that are infinitely differentiable</a:t>
                </a:r>
              </a:p>
              <a:p>
                <a:endParaRPr lang="en-US" dirty="0"/>
              </a:p>
            </p:txBody>
          </p:sp>
        </mc:Choice>
        <mc:Fallback xmlns="">
          <p:sp>
            <p:nvSpPr>
              <p:cNvPr id="5" name="Content Placeholder 4">
                <a:extLst>
                  <a:ext uri="{FF2B5EF4-FFF2-40B4-BE49-F238E27FC236}">
                    <a16:creationId xmlns:a16="http://schemas.microsoft.com/office/drawing/2014/main" id="{4A0E515C-3ACD-EDC6-F05D-E57FFF4A92DC}"/>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674896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5" name="Text Placeholder 4">
            <a:extLst>
              <a:ext uri="{FF2B5EF4-FFF2-40B4-BE49-F238E27FC236}">
                <a16:creationId xmlns:a16="http://schemas.microsoft.com/office/drawing/2014/main" id="{19843F11-F2DA-639A-9F33-B87BF5E4F721}"/>
              </a:ext>
            </a:extLst>
          </p:cNvPr>
          <p:cNvSpPr>
            <a:spLocks noGrp="1"/>
          </p:cNvSpPr>
          <p:nvPr>
            <p:ph type="body" sz="quarter" idx="10"/>
          </p:nvPr>
        </p:nvSpPr>
        <p:spPr/>
        <p:txBody>
          <a:bodyPr/>
          <a:lstStyle/>
          <a:p>
            <a:r>
              <a:rPr lang="en-US" dirty="0"/>
              <a:t>Loss formulation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AC276C5-D7BD-EBD8-EB3C-047C2D2C79F7}"/>
                  </a:ext>
                </a:extLst>
              </p:cNvPr>
              <p:cNvSpPr>
                <a:spLocks noGrp="1"/>
              </p:cNvSpPr>
              <p:nvPr>
                <p:ph idx="1"/>
              </p:nvPr>
            </p:nvSpPr>
            <p:spPr/>
            <p:txBody>
              <a:bodyPr/>
              <a:lstStyle/>
              <a:p>
                <a:r>
                  <a:rPr lang="en-US" dirty="0"/>
                  <a:t>Construct the loss function. We can compute the second order derivatives </a:t>
                </a:r>
                <a14:m>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l-GR" smtClean="0">
                                    <a:latin typeface="Cambria Math" panose="02040503050406030204" pitchFamily="18" charset="0"/>
                                  </a:rPr>
                                  <m:t>𝛿</m:t>
                                </m:r>
                              </m:e>
                              <m:sup>
                                <m:r>
                                  <a:rPr lang="en-US" smtClean="0">
                                    <a:latin typeface="Cambria Math" panose="02040503050406030204" pitchFamily="18" charset="0"/>
                                  </a:rPr>
                                  <m:t>2</m:t>
                                </m:r>
                              </m:sup>
                            </m:sSup>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num>
                          <m:den>
                            <m:r>
                              <a:rPr lang="el-GR" smtClean="0">
                                <a:latin typeface="Cambria Math" panose="02040503050406030204" pitchFamily="18" charset="0"/>
                              </a:rPr>
                              <m:t>𝛿</m:t>
                            </m:r>
                            <m:sSup>
                              <m:sSupPr>
                                <m:ctrlPr>
                                  <a:rPr lang="en-US" i="1" smtClean="0">
                                    <a:latin typeface="Cambria Math" panose="02040503050406030204" pitchFamily="18" charset="0"/>
                                  </a:rPr>
                                </m:ctrlPr>
                              </m:sSupPr>
                              <m:e>
                                <m:r>
                                  <a:rPr lang="en-US" smtClean="0">
                                    <a:latin typeface="Cambria Math" panose="02040503050406030204" pitchFamily="18" charset="0"/>
                                  </a:rPr>
                                  <m:t>𝑥</m:t>
                                </m:r>
                              </m:e>
                              <m:sup>
                                <m:r>
                                  <a:rPr lang="en-US" smtClean="0">
                                    <a:latin typeface="Cambria Math" panose="02040503050406030204" pitchFamily="18" charset="0"/>
                                  </a:rPr>
                                  <m:t>2</m:t>
                                </m:r>
                              </m:sup>
                            </m:sSup>
                          </m:den>
                        </m:f>
                        <m:d>
                          <m:dPr>
                            <m:ctrlPr>
                              <a:rPr lang="en-US" i="1" smtClean="0">
                                <a:latin typeface="Cambria Math" panose="02040503050406030204" pitchFamily="18" charset="0"/>
                              </a:rPr>
                            </m:ctrlPr>
                          </m:dPr>
                          <m:e>
                            <m:r>
                              <a:rPr lang="en-US" smtClean="0">
                                <a:latin typeface="Cambria Math" panose="02040503050406030204" pitchFamily="18" charset="0"/>
                              </a:rPr>
                              <m:t>𝑥</m:t>
                            </m:r>
                          </m:e>
                        </m:d>
                      </m:e>
                    </m:d>
                  </m:oMath>
                </a14:m>
                <a:r>
                  <a:rPr lang="en-US" dirty="0"/>
                  <a:t> using Automatic differentiation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𝐵𝐶</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0</m:t>
                              </m:r>
                            </m:e>
                          </m:d>
                        </m:e>
                        <m:sup>
                          <m:r>
                            <a:rPr lang="en-US">
                              <a:latin typeface="Cambria Math" panose="02040503050406030204" pitchFamily="18" charset="0"/>
                            </a:rPr>
                            <m:t>2</m:t>
                          </m:r>
                        </m:sup>
                      </m:sSup>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e>
                          </m:d>
                        </m:e>
                        <m:sup>
                          <m:r>
                            <a:rPr lang="en-US">
                              <a:latin typeface="Cambria Math" panose="02040503050406030204" pitchFamily="18" charset="0"/>
                            </a:rPr>
                            <m:t>2</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e>
                              </m:d>
                            </m:e>
                            <m:sup>
                              <m:r>
                                <a:rPr lang="en-US">
                                  <a:latin typeface="Cambria Math" panose="02040503050406030204" pitchFamily="18" charset="0"/>
                                </a:rPr>
                                <m:t>2</m:t>
                              </m:r>
                            </m:sup>
                          </m:sSup>
                          <m:r>
                            <a:rPr lang="en-US">
                              <a:latin typeface="Cambria Math" panose="02040503050406030204" pitchFamily="18" charset="0"/>
                            </a:rPr>
                            <m:t>𝑑𝑥</m:t>
                          </m:r>
                          <m:r>
                            <a:rPr lang="en-US">
                              <a:latin typeface="Cambria Math" panose="02040503050406030204" pitchFamily="18" charset="0"/>
                            </a:rPr>
                            <m:t>≈</m:t>
                          </m:r>
                        </m:e>
                      </m:nary>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r>
                  <a:rPr lang="en-US" dirty="0"/>
                  <a:t>Where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oMath>
                </a14:m>
                <a:r>
                  <a:rPr lang="en-US" dirty="0"/>
                  <a:t> are a batch of points in the interior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r>
                      <a:rPr lang="en-US" smtClean="0">
                        <a:latin typeface="Cambria Math" panose="02040503050406030204" pitchFamily="18" charset="0"/>
                      </a:rPr>
                      <m:t>∈</m:t>
                    </m:r>
                    <m:d>
                      <m:dPr>
                        <m:ctrlPr>
                          <a:rPr lang="en-US" i="1" smtClean="0">
                            <a:latin typeface="Cambria Math" panose="02040503050406030204" pitchFamily="18" charset="0"/>
                          </a:rPr>
                        </m:ctrlPr>
                      </m:dPr>
                      <m:e>
                        <m:r>
                          <a:rPr lang="en-US" smtClean="0">
                            <a:latin typeface="Cambria Math" panose="02040503050406030204" pitchFamily="18" charset="0"/>
                          </a:rPr>
                          <m:t>0, 1</m:t>
                        </m:r>
                      </m:e>
                    </m:d>
                  </m:oMath>
                </a14:m>
                <a:r>
                  <a:rPr lang="en-US" dirty="0"/>
                  <a:t>. Total loss becomes </a:t>
                </a:r>
                <a14:m>
                  <m:oMath xmlns:m="http://schemas.openxmlformats.org/officeDocument/2006/math">
                    <m:r>
                      <a:rPr lang="en-US" smtClean="0">
                        <a:latin typeface="Cambria Math" panose="02040503050406030204" pitchFamily="18" charset="0"/>
                      </a:rPr>
                      <m:t>𝐿</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𝐿</m:t>
                        </m:r>
                      </m:e>
                      <m:sub>
                        <m:r>
                          <a:rPr lang="en-US" smtClean="0">
                            <a:latin typeface="Cambria Math" panose="02040503050406030204" pitchFamily="18" charset="0"/>
                          </a:rPr>
                          <m:t>𝐵𝐶</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𝐿</m:t>
                        </m:r>
                      </m:e>
                      <m:sub>
                        <m:r>
                          <a:rPr lang="en-US" smtClean="0">
                            <a:latin typeface="Cambria Math" panose="02040503050406030204" pitchFamily="18" charset="0"/>
                          </a:rPr>
                          <m:t>𝑅𝑒𝑠𝑖𝑑𝑢𝑎𝑙</m:t>
                        </m:r>
                      </m:sub>
                    </m:sSub>
                  </m:oMath>
                </a14:m>
                <a:endParaRPr lang="en-US" dirty="0"/>
              </a:p>
              <a:p>
                <a:r>
                  <a:rPr lang="en-US" dirty="0"/>
                  <a:t>Minimize the loss using optimizers like Adam</a:t>
                </a:r>
              </a:p>
            </p:txBody>
          </p:sp>
        </mc:Choice>
        <mc:Fallback xmlns="">
          <p:sp>
            <p:nvSpPr>
              <p:cNvPr id="6" name="Content Placeholder 5">
                <a:extLst>
                  <a:ext uri="{FF2B5EF4-FFF2-40B4-BE49-F238E27FC236}">
                    <a16:creationId xmlns:a16="http://schemas.microsoft.com/office/drawing/2014/main" id="{CAC276C5-D7BD-EBD8-EB3C-047C2D2C79F7}"/>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spTree>
    <p:extLst>
      <p:ext uri="{BB962C8B-B14F-4D97-AF65-F5344CB8AC3E}">
        <p14:creationId xmlns:p14="http://schemas.microsoft.com/office/powerpoint/2010/main" val="4223670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8" name="Text Placeholder 7">
            <a:extLst>
              <a:ext uri="{FF2B5EF4-FFF2-40B4-BE49-F238E27FC236}">
                <a16:creationId xmlns:a16="http://schemas.microsoft.com/office/drawing/2014/main" id="{DA45C7A3-DBF6-7FFC-A6B5-725766549B27}"/>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AC276C5-D7BD-EBD8-EB3C-047C2D2C79F7}"/>
                  </a:ext>
                </a:extLst>
              </p:cNvPr>
              <p:cNvSpPr>
                <a:spLocks noGrp="1"/>
              </p:cNvSpPr>
              <p:nvPr>
                <p:ph idx="1"/>
              </p:nvPr>
            </p:nvSpPr>
            <p:spPr/>
            <p:txBody>
              <a:bodyPr/>
              <a:lstStyle/>
              <a:p>
                <a:r>
                  <a:rPr lang="en-US" dirty="0"/>
                  <a:t>For </a:t>
                </a:r>
                <a14:m>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=1</m:t>
                    </m:r>
                  </m:oMath>
                </a14:m>
                <a:r>
                  <a:rPr lang="en-US" dirty="0"/>
                  <a:t>, the true solution is </a:t>
                </a:r>
                <a14:m>
                  <m:oMath xmlns:m="http://schemas.openxmlformats.org/officeDocument/2006/math">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2</m:t>
                        </m:r>
                      </m:den>
                    </m:f>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−1</m:t>
                        </m:r>
                      </m:e>
                    </m:d>
                    <m:r>
                      <a:rPr lang="en-US" smtClean="0">
                        <a:latin typeface="Cambria Math" panose="02040503050406030204" pitchFamily="18" charset="0"/>
                      </a:rPr>
                      <m:t>𝑥</m:t>
                    </m:r>
                  </m:oMath>
                </a14:m>
                <a:r>
                  <a:rPr lang="en-US" dirty="0"/>
                  <a:t>. After sufficient training we have,</a:t>
                </a:r>
              </a:p>
              <a:p>
                <a:endParaRPr lang="en-US" dirty="0"/>
              </a:p>
              <a:p>
                <a:endParaRPr lang="en-US" dirty="0"/>
              </a:p>
            </p:txBody>
          </p:sp>
        </mc:Choice>
        <mc:Fallback xmlns="">
          <p:sp>
            <p:nvSpPr>
              <p:cNvPr id="6" name="Content Placeholder 5">
                <a:extLst>
                  <a:ext uri="{FF2B5EF4-FFF2-40B4-BE49-F238E27FC236}">
                    <a16:creationId xmlns:a16="http://schemas.microsoft.com/office/drawing/2014/main" id="{CAC276C5-D7BD-EBD8-EB3C-047C2D2C79F7}"/>
                  </a:ext>
                </a:extLst>
              </p:cNvPr>
              <p:cNvSpPr>
                <a:spLocks noGrp="1" noRot="1" noChangeAspect="1" noMove="1" noResize="1" noEditPoints="1" noAdjustHandles="1" noChangeArrowheads="1" noChangeShapeType="1" noTextEdit="1"/>
              </p:cNvSpPr>
              <p:nvPr>
                <p:ph idx="1"/>
              </p:nvPr>
            </p:nvSpPr>
            <p:spPr>
              <a:xfrm>
                <a:off x="2514600" y="4846638"/>
                <a:ext cx="31546800" cy="13650912"/>
              </a:xfrm>
              <a:blipFill>
                <a:blip r:embed="rId5"/>
                <a:stretch>
                  <a:fillRect l="-715" t="-313"/>
                </a:stretch>
              </a:blipFill>
            </p:spPr>
            <p:txBody>
              <a:bodyPr/>
              <a:lstStyle/>
              <a:p>
                <a:r>
                  <a:rPr lang="en-US">
                    <a:noFill/>
                  </a:rPr>
                  <a:t> </a:t>
                </a:r>
              </a:p>
            </p:txBody>
          </p:sp>
        </mc:Fallback>
      </mc:AlternateContent>
      <p:pic>
        <p:nvPicPr>
          <p:cNvPr id="5" name="Picture 4" descr="A picture containing histogram&#10;&#10;Description automatically generated">
            <a:extLst>
              <a:ext uri="{FF2B5EF4-FFF2-40B4-BE49-F238E27FC236}">
                <a16:creationId xmlns:a16="http://schemas.microsoft.com/office/drawing/2014/main" id="{6A32FB86-3F18-02C8-7118-CDABFA32E9E1}"/>
              </a:ext>
            </a:extLst>
          </p:cNvPr>
          <p:cNvPicPr>
            <a:picLocks noChangeAspect="1"/>
          </p:cNvPicPr>
          <p:nvPr/>
        </p:nvPicPr>
        <p:blipFill>
          <a:blip r:embed="rId6"/>
          <a:stretch>
            <a:fillRect/>
          </a:stretch>
        </p:blipFill>
        <p:spPr>
          <a:xfrm>
            <a:off x="10982946" y="6580470"/>
            <a:ext cx="14610108" cy="10972800"/>
          </a:xfrm>
          <a:prstGeom prst="rect">
            <a:avLst/>
          </a:prstGeom>
        </p:spPr>
      </p:pic>
      <p:sp>
        <p:nvSpPr>
          <p:cNvPr id="7" name="Text Placeholder 18">
            <a:extLst>
              <a:ext uri="{FF2B5EF4-FFF2-40B4-BE49-F238E27FC236}">
                <a16:creationId xmlns:a16="http://schemas.microsoft.com/office/drawing/2014/main" id="{C96535A5-7E52-4187-7A03-700356EE226B}"/>
              </a:ext>
            </a:extLst>
          </p:cNvPr>
          <p:cNvSpPr txBox="1">
            <a:spLocks/>
          </p:cNvSpPr>
          <p:nvPr/>
        </p:nvSpPr>
        <p:spPr>
          <a:xfrm>
            <a:off x="10982947" y="17275050"/>
            <a:ext cx="1461010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the solution predicted by Neural Network with the analytical solution</a:t>
            </a:r>
          </a:p>
        </p:txBody>
      </p:sp>
    </p:spTree>
    <p:extLst>
      <p:ext uri="{BB962C8B-B14F-4D97-AF65-F5344CB8AC3E}">
        <p14:creationId xmlns:p14="http://schemas.microsoft.com/office/powerpoint/2010/main" val="3154603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54558B4-15EB-B35F-945C-5F85B79C8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CF6C3391-62BE-E5B2-7F12-C966D01AF265}"/>
              </a:ext>
            </a:extLst>
          </p:cNvPr>
          <p:cNvSpPr>
            <a:spLocks noGrp="1"/>
          </p:cNvSpPr>
          <p:nvPr>
            <p:ph type="title"/>
          </p:nvPr>
        </p:nvSpPr>
        <p:spPr/>
        <p:txBody>
          <a:bodyPr/>
          <a:lstStyle/>
          <a:p>
            <a:r>
              <a:rPr lang="en-US" dirty="0"/>
              <a:t>Modulus: Anatomy of a project</a:t>
            </a:r>
          </a:p>
        </p:txBody>
      </p:sp>
      <p:sp>
        <p:nvSpPr>
          <p:cNvPr id="7" name="Content Placeholder 3">
            <a:extLst>
              <a:ext uri="{FF2B5EF4-FFF2-40B4-BE49-F238E27FC236}">
                <a16:creationId xmlns:a16="http://schemas.microsoft.com/office/drawing/2014/main" id="{04E60655-EB16-C48A-A169-993E7AC46641}"/>
              </a:ext>
            </a:extLst>
          </p:cNvPr>
          <p:cNvSpPr>
            <a:spLocks noGrp="1"/>
          </p:cNvSpPr>
          <p:nvPr>
            <p:ph type="body" sz="quarter" idx="10"/>
          </p:nvPr>
        </p:nvSpPr>
        <p:spPr>
          <a:xfrm>
            <a:off x="21749658" y="5925453"/>
            <a:ext cx="13064173" cy="12351798"/>
          </a:xfrm>
        </p:spPr>
        <p:txBody>
          <a:bodyPr/>
          <a:lstStyle/>
          <a:p>
            <a:pPr algn="l"/>
            <a:r>
              <a:rPr lang="en-US" b="1" dirty="0">
                <a:solidFill>
                  <a:schemeClr val="bg1"/>
                </a:solidFill>
              </a:rPr>
              <a:t>Modulus works by:</a:t>
            </a:r>
          </a:p>
          <a:p>
            <a:pPr marL="685800" indent="-685800" algn="l">
              <a:buFont typeface="Arial" panose="020B0604020202020204" pitchFamily="34" charset="0"/>
              <a:buChar char="•"/>
            </a:pPr>
            <a:r>
              <a:rPr lang="en-US" dirty="0">
                <a:solidFill>
                  <a:schemeClr val="bg1"/>
                </a:solidFill>
              </a:rPr>
              <a:t>Writing models which include at least one adaptable function (a NN)</a:t>
            </a:r>
          </a:p>
          <a:p>
            <a:pPr marL="685800" indent="-685800" algn="l">
              <a:buFont typeface="Arial" panose="020B0604020202020204" pitchFamily="34" charset="0"/>
              <a:buChar char="•"/>
            </a:pPr>
            <a:r>
              <a:rPr lang="en-US" dirty="0">
                <a:solidFill>
                  <a:schemeClr val="bg1"/>
                </a:solidFill>
              </a:rPr>
              <a:t>Writing objective functions as a combination of these models</a:t>
            </a:r>
          </a:p>
          <a:p>
            <a:pPr marL="685800" indent="-685800" algn="l">
              <a:buFont typeface="Arial" panose="020B0604020202020204" pitchFamily="34" charset="0"/>
              <a:buChar char="•"/>
            </a:pPr>
            <a:r>
              <a:rPr lang="en-US" dirty="0">
                <a:solidFill>
                  <a:schemeClr val="bg1"/>
                </a:solidFill>
              </a:rPr>
              <a:t>Describing the geometry/dataset where the models should be evaluated</a:t>
            </a:r>
          </a:p>
          <a:p>
            <a:pPr marL="685800" indent="-685800" algn="l">
              <a:buFont typeface="Arial" panose="020B0604020202020204" pitchFamily="34" charset="0"/>
              <a:buChar char="•"/>
            </a:pPr>
            <a:r>
              <a:rPr lang="en-US" dirty="0">
                <a:solidFill>
                  <a:schemeClr val="bg1"/>
                </a:solidFill>
              </a:rPr>
              <a:t>Minimizing the objective functions by using the provided data, by sampling the geometry, or both</a:t>
            </a:r>
          </a:p>
          <a:p>
            <a:pPr marL="685800" indent="-685800" algn="l">
              <a:buFont typeface="Arial" panose="020B0604020202020204" pitchFamily="34" charset="0"/>
              <a:buChar char="•"/>
            </a:pPr>
            <a:r>
              <a:rPr lang="en-US" dirty="0">
                <a:solidFill>
                  <a:schemeClr val="bg1"/>
                </a:solidFill>
              </a:rPr>
              <a:t>Running the models to obtain the desired effect</a:t>
            </a:r>
          </a:p>
          <a:p>
            <a:pPr algn="l"/>
            <a:endParaRPr lang="en-US" dirty="0">
              <a:solidFill>
                <a:schemeClr val="bg1"/>
              </a:solidFill>
            </a:endParaRPr>
          </a:p>
        </p:txBody>
      </p:sp>
      <p:sp>
        <p:nvSpPr>
          <p:cNvPr id="4" name="Text Placeholder 7">
            <a:extLst>
              <a:ext uri="{FF2B5EF4-FFF2-40B4-BE49-F238E27FC236}">
                <a16:creationId xmlns:a16="http://schemas.microsoft.com/office/drawing/2014/main" id="{D720D714-063D-406B-FD8F-2982E4255FA1}"/>
              </a:ext>
            </a:extLst>
          </p:cNvPr>
          <p:cNvSpPr txBox="1">
            <a:spLocks/>
          </p:cNvSpPr>
          <p:nvPr/>
        </p:nvSpPr>
        <p:spPr>
          <a:xfrm>
            <a:off x="2514600" y="2487168"/>
            <a:ext cx="31546800" cy="1408176"/>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dirty="0"/>
              <a:t>Overview</a:t>
            </a:r>
          </a:p>
        </p:txBody>
      </p:sp>
    </p:spTree>
    <p:extLst>
      <p:ext uri="{BB962C8B-B14F-4D97-AF65-F5344CB8AC3E}">
        <p14:creationId xmlns:p14="http://schemas.microsoft.com/office/powerpoint/2010/main" val="59530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4" name="Text Placeholder 3">
            <a:extLst>
              <a:ext uri="{FF2B5EF4-FFF2-40B4-BE49-F238E27FC236}">
                <a16:creationId xmlns:a16="http://schemas.microsoft.com/office/drawing/2014/main" id="{D34FAF87-C450-8DE3-9194-CE34867FA052}"/>
              </a:ext>
            </a:extLst>
          </p:cNvPr>
          <p:cNvSpPr>
            <a:spLocks noGrp="1"/>
          </p:cNvSpPr>
          <p:nvPr>
            <p:ph type="body" sz="quarter" idx="10"/>
          </p:nvPr>
        </p:nvSpPr>
        <p:spPr/>
        <p:txBody>
          <a:bodyPr/>
          <a:lstStyle/>
          <a:p>
            <a:r>
              <a:rPr lang="en-US" dirty="0"/>
              <a:t>Load Hydra</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43" y="6938883"/>
            <a:ext cx="14304730" cy="10135403"/>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defaults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modulus_default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scheduler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tf_exponential_lr</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optimizer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adam</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loss</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sum</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 _self_</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scheduler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decay_rate</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0.95</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decay_steps</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200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save_filetypes</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vtk,npz</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training</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rec_results_freq</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1000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rec_constraint_freq</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1000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max_steps</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5000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p:txBody>
      </p:sp>
      <p:grpSp>
        <p:nvGrpSpPr>
          <p:cNvPr id="11" name="Group 10">
            <a:extLst>
              <a:ext uri="{FF2B5EF4-FFF2-40B4-BE49-F238E27FC236}">
                <a16:creationId xmlns:a16="http://schemas.microsoft.com/office/drawing/2014/main" id="{B6BB7DB6-E78A-89A1-D092-2809E6866CF5}"/>
              </a:ext>
            </a:extLst>
          </p:cNvPr>
          <p:cNvGrpSpPr/>
          <p:nvPr/>
        </p:nvGrpSpPr>
        <p:grpSpPr>
          <a:xfrm>
            <a:off x="1762169" y="7012424"/>
            <a:ext cx="19085170" cy="10177856"/>
            <a:chOff x="881084" y="3506212"/>
            <a:chExt cx="9542585" cy="5088928"/>
          </a:xfrm>
        </p:grpSpPr>
        <p:pic>
          <p:nvPicPr>
            <p:cNvPr id="1026" name="Picture 2">
              <a:extLst>
                <a:ext uri="{FF2B5EF4-FFF2-40B4-BE49-F238E27FC236}">
                  <a16:creationId xmlns:a16="http://schemas.microsoft.com/office/drawing/2014/main" id="{D1DD412E-A196-098C-1E84-30EE88C6E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84" y="3506212"/>
              <a:ext cx="9542585" cy="50889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B79A5BDB-41E0-581E-061D-10386D81C934}"/>
                </a:ext>
              </a:extLst>
            </p:cNvPr>
            <p:cNvSpPr/>
            <p:nvPr/>
          </p:nvSpPr>
          <p:spPr>
            <a:xfrm>
              <a:off x="2816010" y="3506212"/>
              <a:ext cx="1672389" cy="100894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1362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33066E7-8A26-7758-F110-94C871064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40" y="4755304"/>
            <a:ext cx="14304734" cy="3970318"/>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i="1" dirty="0">
                <a:solidFill>
                  <a:srgbClr val="FF8000"/>
                </a:solidFill>
                <a:latin typeface="Roboto Mono" panose="00000009000000000000" pitchFamily="49" charset="0"/>
                <a:ea typeface="Roboto Mono" panose="00000009000000000000" pitchFamily="49" charset="0"/>
              </a:rPr>
              <a:t>@modulus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main</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config_path</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"conf"</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config_name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"config"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FF"/>
                </a:solidFill>
                <a:latin typeface="Roboto Mono" panose="00000009000000000000" pitchFamily="49" charset="0"/>
                <a:ea typeface="Roboto Mono" panose="00000009000000000000" pitchFamily="49" charset="0"/>
              </a:rPr>
              <a:t>def</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FF"/>
                </a:solidFill>
                <a:latin typeface="Roboto Mono" panose="00000009000000000000" pitchFamily="49" charset="0"/>
                <a:ea typeface="Roboto Mono" panose="00000009000000000000" pitchFamily="49" charset="0"/>
              </a:rPr>
              <a:t>run</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cfg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ModulusConfig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-&gt;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FF"/>
                </a:solidFill>
                <a:latin typeface="Roboto Mono" panose="00000009000000000000" pitchFamily="49" charset="0"/>
                <a:ea typeface="Roboto Mono" panose="00000009000000000000" pitchFamily="49" charset="0"/>
              </a:rPr>
              <a:t>None</a:t>
            </a:r>
            <a:r>
              <a:rPr lang="en-US" sz="3600" dirty="0">
                <a:solidFill>
                  <a:srgbClr val="000080"/>
                </a:solidFill>
                <a:latin typeface="Roboto Mono" panose="00000009000000000000" pitchFamily="49" charset="0"/>
                <a:ea typeface="Roboto Mono" panose="00000009000000000000" pitchFamily="49" charset="0"/>
              </a:rPr>
              <a:t>:</a:t>
            </a:r>
            <a:endParaRPr lang="en-US" sz="3600" dirty="0">
              <a:latin typeface="Roboto Mono" panose="00000009000000000000" pitchFamily="49" charset="0"/>
              <a:ea typeface="Roboto Mono" panose="00000009000000000000" pitchFamily="49" charset="0"/>
            </a:endParaRPr>
          </a:p>
          <a:p>
            <a:endParaRPr lang="en-US" sz="3600" dirty="0">
              <a:solidFill>
                <a:srgbClr val="008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make geometry</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x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Symbol</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Line1D</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3592207" y="9075687"/>
            <a:ext cx="3699554" cy="201789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B546E72-7CAA-9966-2DF2-1A26A4EA9E45}"/>
              </a:ext>
            </a:extLst>
          </p:cNvPr>
          <p:cNvSpPr/>
          <p:nvPr/>
        </p:nvSpPr>
        <p:spPr>
          <a:xfrm>
            <a:off x="1765874" y="11142503"/>
            <a:ext cx="7495364" cy="2017898"/>
          </a:xfrm>
          <a:prstGeom prst="roundRect">
            <a:avLst/>
          </a:prstGeom>
          <a:noFill/>
          <a:ln w="38100">
            <a:solidFill>
              <a:srgbClr val="F753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F2C812-DD19-C754-9937-5AB3CA0C2240}"/>
              </a:ext>
            </a:extLst>
          </p:cNvPr>
          <p:cNvSpPr txBox="1"/>
          <p:nvPr/>
        </p:nvSpPr>
        <p:spPr>
          <a:xfrm>
            <a:off x="21802340" y="9341978"/>
            <a:ext cx="14304736" cy="7848302"/>
          </a:xfrm>
          <a:prstGeom prst="rect">
            <a:avLst/>
          </a:prstGeom>
          <a:noFill/>
          <a:ln w="38100" cap="flat" cmpd="sng" algn="ctr">
            <a:solidFill>
              <a:srgbClr val="F7530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make list of nodes to unroll graph on</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eq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CustomPDE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f</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u_net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FullyConnectedArch</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input_keys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Key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output_keys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Key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nr_layers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3</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layer_size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32</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nodes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eq</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make_nodes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 </a:t>
            </a:r>
            <a:r>
              <a:rPr lang="nl-NL" sz="3600" dirty="0">
                <a:solidFill>
                  <a:srgbClr val="000000"/>
                </a:solidFill>
                <a:latin typeface="Roboto Mono" panose="00000009000000000000" pitchFamily="49" charset="0"/>
                <a:ea typeface="Roboto Mono" panose="00000009000000000000" pitchFamily="49" charset="0"/>
              </a:rPr>
              <a:t>[u_net.make_node(name="u_network")])</a:t>
            </a:r>
            <a:endParaRPr lang="en-US" sz="3600" dirty="0">
              <a:solidFill>
                <a:srgbClr val="000000"/>
              </a:solidFill>
              <a:latin typeface="Roboto Mono" panose="00000009000000000000" pitchFamily="49" charset="0"/>
              <a:ea typeface="Roboto Mono" panose="00000009000000000000" pitchFamily="49" charset="0"/>
            </a:endParaRP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make domain</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domain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Domain</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3" name="Text Placeholder 7">
            <a:extLst>
              <a:ext uri="{FF2B5EF4-FFF2-40B4-BE49-F238E27FC236}">
                <a16:creationId xmlns:a16="http://schemas.microsoft.com/office/drawing/2014/main" id="{3A3872C8-D865-E2CB-BE8E-057EED461500}"/>
              </a:ext>
            </a:extLst>
          </p:cNvPr>
          <p:cNvSpPr>
            <a:spLocks noGrp="1"/>
          </p:cNvSpPr>
          <p:nvPr>
            <p:ph type="body" sz="quarter" idx="10"/>
          </p:nvPr>
        </p:nvSpPr>
        <p:spPr>
          <a:xfrm>
            <a:off x="2514600" y="2487168"/>
            <a:ext cx="31546800" cy="1408176"/>
          </a:xfrm>
        </p:spPr>
        <p:txBody>
          <a:bodyPr/>
          <a:lstStyle/>
          <a:p>
            <a:r>
              <a:rPr lang="en-US" dirty="0"/>
              <a:t>Create geometry, domain and nodes</a:t>
            </a:r>
          </a:p>
        </p:txBody>
      </p:sp>
    </p:spTree>
    <p:extLst>
      <p:ext uri="{BB962C8B-B14F-4D97-AF65-F5344CB8AC3E}">
        <p14:creationId xmlns:p14="http://schemas.microsoft.com/office/powerpoint/2010/main" val="165965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896125541"/>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Arial" panose="020B0604020202020204" pitchFamily="34" charset="0"/>
                        <a:buNone/>
                      </a:pPr>
                      <a:r>
                        <a:rPr lang="en-US" sz="5400" b="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What is Modulus? </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Arial" panose="020B0604020202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Modulus Architecture, Training</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Arial" panose="020B0604020202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Physics informed neural networks in Modulus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Data informed neural networks in Modulus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Modulus other features and advancements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11197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3DB6044-E14E-996D-DF0A-F127FD8B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4922" y="6770440"/>
            <a:ext cx="14302152" cy="11172289"/>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add constraints to solver</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a:t>
            </a:r>
            <a:r>
              <a:rPr lang="en-US" sz="3600" dirty="0" err="1">
                <a:solidFill>
                  <a:srgbClr val="008000"/>
                </a:solidFill>
                <a:latin typeface="Roboto Mono" panose="00000009000000000000" pitchFamily="49" charset="0"/>
                <a:ea typeface="Roboto Mono" panose="00000009000000000000" pitchFamily="49" charset="0"/>
              </a:rPr>
              <a:t>bcs</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bc</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PointwiseBoundaryConstraint</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geometry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geo</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batch_size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2</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add_constraint</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bc</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bc</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interior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interior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PointwiseInteriorConstraint</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geometry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geo</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custom_pde</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batch_size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100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bounds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add_constraint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interior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"interior"</a:t>
            </a:r>
            <a:r>
              <a:rPr lang="en-US" sz="3600" dirty="0">
                <a:solidFill>
                  <a:srgbClr val="000080"/>
                </a:solidFill>
                <a:latin typeface="Roboto Mono" panose="00000009000000000000" pitchFamily="49" charset="0"/>
                <a:ea typeface="Roboto Mono" panose="00000009000000000000" pitchFamily="49" charset="0"/>
              </a:rPr>
              <a:t>)  </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5205052" y="12827071"/>
            <a:ext cx="4267200" cy="436321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7">
            <a:extLst>
              <a:ext uri="{FF2B5EF4-FFF2-40B4-BE49-F238E27FC236}">
                <a16:creationId xmlns:a16="http://schemas.microsoft.com/office/drawing/2014/main" id="{7A4851C1-557E-89CC-8124-3F1717205822}"/>
              </a:ext>
            </a:extLst>
          </p:cNvPr>
          <p:cNvSpPr>
            <a:spLocks noGrp="1"/>
          </p:cNvSpPr>
          <p:nvPr>
            <p:ph type="body" sz="quarter" idx="10"/>
          </p:nvPr>
        </p:nvSpPr>
        <p:spPr>
          <a:xfrm>
            <a:off x="2514600" y="2487168"/>
            <a:ext cx="31546800" cy="1408176"/>
          </a:xfrm>
        </p:spPr>
        <p:txBody>
          <a:bodyPr/>
          <a:lstStyle/>
          <a:p>
            <a:r>
              <a:rPr lang="en-US" dirty="0"/>
              <a:t>Add constraints</a:t>
            </a:r>
          </a:p>
        </p:txBody>
      </p:sp>
    </p:spTree>
    <p:extLst>
      <p:ext uri="{BB962C8B-B14F-4D97-AF65-F5344CB8AC3E}">
        <p14:creationId xmlns:p14="http://schemas.microsoft.com/office/powerpoint/2010/main" val="3339993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3DB6044-E14E-996D-DF0A-F127FD8B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38" y="4830589"/>
            <a:ext cx="14302152" cy="4524315"/>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add </a:t>
            </a:r>
            <a:r>
              <a:rPr lang="en-US" sz="3600" dirty="0" err="1">
                <a:solidFill>
                  <a:srgbClr val="008000"/>
                </a:solidFill>
                <a:latin typeface="Roboto Mono" panose="00000009000000000000" pitchFamily="49" charset="0"/>
                <a:ea typeface="Roboto Mono" panose="00000009000000000000" pitchFamily="49" charset="0"/>
              </a:rPr>
              <a:t>inferencer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x_np</a:t>
            </a:r>
            <a:r>
              <a:rPr lang="en-US" sz="3600" dirty="0">
                <a:solidFill>
                  <a:srgbClr val="000000"/>
                </a:solidFill>
                <a:latin typeface="Roboto Mono" panose="00000009000000000000" pitchFamily="49" charset="0"/>
                <a:ea typeface="Roboto Mono" panose="00000009000000000000" pitchFamily="49" charset="0"/>
              </a:rPr>
              <a:t> = </a:t>
            </a:r>
            <a:r>
              <a:rPr lang="en-US" sz="3600" dirty="0" err="1">
                <a:solidFill>
                  <a:srgbClr val="000000"/>
                </a:solidFill>
                <a:latin typeface="Roboto Mono" panose="00000009000000000000" pitchFamily="49" charset="0"/>
                <a:ea typeface="Roboto Mono" panose="00000009000000000000" pitchFamily="49" charset="0"/>
              </a:rPr>
              <a:t>np</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linspace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100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reshape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inference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PointwiseInferencer</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invar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 </a:t>
            </a:r>
            <a:r>
              <a:rPr lang="en-US" sz="3600" dirty="0" err="1">
                <a:solidFill>
                  <a:srgbClr val="000080"/>
                </a:solidFill>
                <a:latin typeface="Roboto Mono" panose="00000009000000000000" pitchFamily="49" charset="0"/>
                <a:ea typeface="Roboto Mono" panose="00000009000000000000" pitchFamily="49" charset="0"/>
              </a:rPr>
              <a:t>x_np</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output_names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add_inferencer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inference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inf_data</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14606953" y="7713784"/>
            <a:ext cx="2883878" cy="420111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474003-2A49-04F6-E329-0C967E343C7D}"/>
              </a:ext>
            </a:extLst>
          </p:cNvPr>
          <p:cNvSpPr/>
          <p:nvPr/>
        </p:nvSpPr>
        <p:spPr>
          <a:xfrm>
            <a:off x="14138030" y="12452032"/>
            <a:ext cx="3774832" cy="1826676"/>
          </a:xfrm>
          <a:prstGeom prst="roundRect">
            <a:avLst/>
          </a:prstGeom>
          <a:noFill/>
          <a:ln w="38100">
            <a:solidFill>
              <a:srgbClr val="F753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4F7C649E-E3B9-2E65-B990-B2B6D200831F}"/>
              </a:ext>
            </a:extLst>
          </p:cNvPr>
          <p:cNvSpPr txBox="1"/>
          <p:nvPr/>
        </p:nvSpPr>
        <p:spPr>
          <a:xfrm>
            <a:off x="21802338" y="9814340"/>
            <a:ext cx="14304736" cy="5078313"/>
          </a:xfrm>
          <a:prstGeom prst="rect">
            <a:avLst/>
          </a:prstGeom>
          <a:noFill/>
          <a:ln w="38100" cap="flat" cmpd="sng" algn="ctr">
            <a:solidFill>
              <a:srgbClr val="F7530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make solver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slv</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Solver</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cfg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domain</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8000"/>
                </a:solidFill>
                <a:latin typeface="Roboto Mono" panose="00000009000000000000" pitchFamily="49" charset="0"/>
                <a:ea typeface="Roboto Mono" panose="00000009000000000000" pitchFamily="49" charset="0"/>
              </a:rPr>
              <a:t># start solver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slv</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solve</a:t>
            </a:r>
            <a:r>
              <a:rPr lang="en-US" sz="3600" dirty="0">
                <a:solidFill>
                  <a:srgbClr val="000080"/>
                </a:solidFill>
                <a:latin typeface="Roboto Mono" panose="00000009000000000000" pitchFamily="49" charset="0"/>
                <a:ea typeface="Roboto Mono" panose="00000009000000000000" pitchFamily="49" charset="0"/>
              </a:rPr>
              <a:t>()</a:t>
            </a:r>
          </a:p>
          <a:p>
            <a:endParaRPr lang="en-US" sz="3600" dirty="0">
              <a:solidFill>
                <a:srgbClr val="000080"/>
              </a:solidFill>
              <a:latin typeface="Roboto Mono" panose="00000009000000000000" pitchFamily="49" charset="0"/>
              <a:ea typeface="Roboto Mono" panose="00000009000000000000" pitchFamily="49" charset="0"/>
            </a:endParaRPr>
          </a:p>
          <a:p>
            <a:r>
              <a:rPr lang="en-US" sz="3600" dirty="0">
                <a:solidFill>
                  <a:srgbClr val="0000FF"/>
                </a:solidFill>
                <a:latin typeface="Roboto Mono" panose="00000009000000000000" pitchFamily="49" charset="0"/>
                <a:ea typeface="Roboto Mono" panose="00000009000000000000" pitchFamily="49" charset="0"/>
              </a:rPr>
              <a:t>if</a:t>
            </a:r>
            <a:r>
              <a:rPr lang="en-US" sz="3600" dirty="0">
                <a:solidFill>
                  <a:srgbClr val="000000"/>
                </a:solidFill>
                <a:latin typeface="Roboto Mono" panose="00000009000000000000" pitchFamily="49" charset="0"/>
                <a:ea typeface="Roboto Mono" panose="00000009000000000000" pitchFamily="49" charset="0"/>
              </a:rPr>
              <a:t> __name__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"__main__"</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run</a:t>
            </a:r>
            <a:r>
              <a:rPr lang="en-US" sz="3600" dirty="0">
                <a:solidFill>
                  <a:srgbClr val="000080"/>
                </a:solidFill>
                <a:latin typeface="Roboto Mono" panose="00000009000000000000" pitchFamily="49" charset="0"/>
                <a:ea typeface="Roboto Mono" panose="00000009000000000000" pitchFamily="49" charset="0"/>
              </a:rPr>
              <a:t>()</a:t>
            </a:r>
            <a:endParaRPr lang="en-US" sz="3600" dirty="0">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p>
        </p:txBody>
      </p:sp>
      <p:sp>
        <p:nvSpPr>
          <p:cNvPr id="12" name="Rectangle: Rounded Corners 11">
            <a:extLst>
              <a:ext uri="{FF2B5EF4-FFF2-40B4-BE49-F238E27FC236}">
                <a16:creationId xmlns:a16="http://schemas.microsoft.com/office/drawing/2014/main" id="{41D2B904-8145-72FC-534F-82AE5BB40DD4}"/>
              </a:ext>
            </a:extLst>
          </p:cNvPr>
          <p:cNvSpPr/>
          <p:nvPr/>
        </p:nvSpPr>
        <p:spPr>
          <a:xfrm>
            <a:off x="14138030" y="14491846"/>
            <a:ext cx="3774832" cy="182667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7F8A9A5B-4B10-99DF-58E4-A4194ED62716}"/>
              </a:ext>
            </a:extLst>
          </p:cNvPr>
          <p:cNvSpPr txBox="1"/>
          <p:nvPr/>
        </p:nvSpPr>
        <p:spPr>
          <a:xfrm>
            <a:off x="21802338" y="15405184"/>
            <a:ext cx="14304736" cy="1200329"/>
          </a:xfrm>
          <a:prstGeom prst="rect">
            <a:avLst/>
          </a:prstGeom>
          <a:noFill/>
          <a:ln w="38100"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chemeClr val="bg1"/>
                </a:solidFill>
                <a:latin typeface="Roboto Mono" panose="00000009000000000000" pitchFamily="49" charset="0"/>
                <a:ea typeface="Roboto Mono" panose="00000009000000000000" pitchFamily="49" charset="0"/>
              </a:rPr>
              <a:t>python &lt;</a:t>
            </a:r>
            <a:r>
              <a:rPr lang="en-US" sz="3600" dirty="0" err="1">
                <a:solidFill>
                  <a:schemeClr val="bg1"/>
                </a:solidFill>
                <a:latin typeface="Roboto Mono" panose="00000009000000000000" pitchFamily="49" charset="0"/>
                <a:ea typeface="Roboto Mono" panose="00000009000000000000" pitchFamily="49" charset="0"/>
              </a:rPr>
              <a:t>script_name</a:t>
            </a:r>
            <a:r>
              <a:rPr lang="en-US" sz="3600" dirty="0">
                <a:solidFill>
                  <a:schemeClr val="bg1"/>
                </a:solidFill>
                <a:latin typeface="Roboto Mono" panose="00000009000000000000" pitchFamily="49" charset="0"/>
                <a:ea typeface="Roboto Mono" panose="00000009000000000000" pitchFamily="49" charset="0"/>
              </a:rPr>
              <a:t>&gt;.</a:t>
            </a:r>
            <a:r>
              <a:rPr lang="en-US" sz="3600" dirty="0" err="1">
                <a:solidFill>
                  <a:schemeClr val="bg1"/>
                </a:solidFill>
                <a:latin typeface="Roboto Mono" panose="00000009000000000000" pitchFamily="49" charset="0"/>
                <a:ea typeface="Roboto Mono" panose="00000009000000000000" pitchFamily="49" charset="0"/>
              </a:rPr>
              <a:t>py</a:t>
            </a:r>
            <a:endParaRPr lang="en-US" sz="3600" dirty="0">
              <a:solidFill>
                <a:schemeClr val="bg1"/>
              </a:solidFill>
              <a:latin typeface="Roboto Mono" panose="00000009000000000000" pitchFamily="49" charset="0"/>
              <a:ea typeface="Roboto Mono" panose="00000009000000000000" pitchFamily="49" charset="0"/>
            </a:endParaRPr>
          </a:p>
          <a:p>
            <a:r>
              <a:rPr lang="en-US" sz="3600" dirty="0" err="1">
                <a:solidFill>
                  <a:schemeClr val="bg1"/>
                </a:solidFill>
                <a:latin typeface="Roboto Mono" panose="00000009000000000000" pitchFamily="49" charset="0"/>
                <a:ea typeface="Roboto Mono" panose="00000009000000000000" pitchFamily="49" charset="0"/>
              </a:rPr>
              <a:t>mpirun</a:t>
            </a:r>
            <a:r>
              <a:rPr lang="en-US" sz="3600" dirty="0">
                <a:solidFill>
                  <a:schemeClr val="bg1"/>
                </a:solidFill>
                <a:latin typeface="Roboto Mono" panose="00000009000000000000" pitchFamily="49" charset="0"/>
                <a:ea typeface="Roboto Mono" panose="00000009000000000000" pitchFamily="49" charset="0"/>
              </a:rPr>
              <a:t> –np &lt;#GPU&gt; &lt;</a:t>
            </a:r>
            <a:r>
              <a:rPr lang="en-US" sz="3600" dirty="0" err="1">
                <a:solidFill>
                  <a:schemeClr val="bg1"/>
                </a:solidFill>
                <a:latin typeface="Roboto Mono" panose="00000009000000000000" pitchFamily="49" charset="0"/>
                <a:ea typeface="Roboto Mono" panose="00000009000000000000" pitchFamily="49" charset="0"/>
              </a:rPr>
              <a:t>script_name</a:t>
            </a:r>
            <a:r>
              <a:rPr lang="en-US" sz="3600" dirty="0">
                <a:solidFill>
                  <a:schemeClr val="bg1"/>
                </a:solidFill>
                <a:latin typeface="Roboto Mono" panose="00000009000000000000" pitchFamily="49" charset="0"/>
                <a:ea typeface="Roboto Mono" panose="00000009000000000000" pitchFamily="49" charset="0"/>
              </a:rPr>
              <a:t>&gt;.</a:t>
            </a:r>
            <a:r>
              <a:rPr lang="en-US" sz="3600" dirty="0" err="1">
                <a:solidFill>
                  <a:schemeClr val="bg1"/>
                </a:solidFill>
                <a:latin typeface="Roboto Mono" panose="00000009000000000000" pitchFamily="49" charset="0"/>
                <a:ea typeface="Roboto Mono" panose="00000009000000000000" pitchFamily="49" charset="0"/>
              </a:rPr>
              <a:t>py</a:t>
            </a:r>
            <a:endParaRPr lang="en-US" sz="3600" dirty="0">
              <a:solidFill>
                <a:schemeClr val="bg1"/>
              </a:solidFill>
              <a:latin typeface="Roboto Mono" panose="00000009000000000000" pitchFamily="49" charset="0"/>
              <a:ea typeface="Roboto Mono" panose="00000009000000000000" pitchFamily="49" charset="0"/>
            </a:endParaRPr>
          </a:p>
        </p:txBody>
      </p:sp>
      <p:sp>
        <p:nvSpPr>
          <p:cNvPr id="3" name="Text Placeholder 7">
            <a:extLst>
              <a:ext uri="{FF2B5EF4-FFF2-40B4-BE49-F238E27FC236}">
                <a16:creationId xmlns:a16="http://schemas.microsoft.com/office/drawing/2014/main" id="{99584268-7CD7-D308-CF52-EE2880E3470A}"/>
              </a:ext>
            </a:extLst>
          </p:cNvPr>
          <p:cNvSpPr>
            <a:spLocks noGrp="1"/>
          </p:cNvSpPr>
          <p:nvPr>
            <p:ph type="body" sz="quarter" idx="10"/>
          </p:nvPr>
        </p:nvSpPr>
        <p:spPr>
          <a:xfrm>
            <a:off x="2514600" y="2487168"/>
            <a:ext cx="31546800" cy="1408176"/>
          </a:xfrm>
        </p:spPr>
        <p:txBody>
          <a:bodyPr/>
          <a:lstStyle/>
          <a:p>
            <a:r>
              <a:rPr lang="en-US" dirty="0"/>
              <a:t>Create utils to visualize the results and run the solver</a:t>
            </a:r>
          </a:p>
        </p:txBody>
      </p:sp>
    </p:spTree>
    <p:extLst>
      <p:ext uri="{BB962C8B-B14F-4D97-AF65-F5344CB8AC3E}">
        <p14:creationId xmlns:p14="http://schemas.microsoft.com/office/powerpoint/2010/main" val="74378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2949-D191-23F3-7B64-432307BD7B84}"/>
              </a:ext>
            </a:extLst>
          </p:cNvPr>
          <p:cNvSpPr>
            <a:spLocks noGrp="1"/>
          </p:cNvSpPr>
          <p:nvPr>
            <p:ph type="title"/>
          </p:nvPr>
        </p:nvSpPr>
        <p:spPr/>
        <p:txBody>
          <a:bodyPr/>
          <a:lstStyle/>
          <a:p>
            <a:r>
              <a:rPr lang="en-US" dirty="0"/>
              <a:t>Accessing the supplemental material</a:t>
            </a:r>
          </a:p>
        </p:txBody>
      </p:sp>
      <p:sp>
        <p:nvSpPr>
          <p:cNvPr id="3" name="Text Placeholder 2">
            <a:extLst>
              <a:ext uri="{FF2B5EF4-FFF2-40B4-BE49-F238E27FC236}">
                <a16:creationId xmlns:a16="http://schemas.microsoft.com/office/drawing/2014/main" id="{C8EC4E37-A542-863A-9086-4089B7A0B909}"/>
              </a:ext>
            </a:extLst>
          </p:cNvPr>
          <p:cNvSpPr>
            <a:spLocks noGrp="1"/>
          </p:cNvSpPr>
          <p:nvPr>
            <p:ph type="body" sz="quarter" idx="10"/>
          </p:nvPr>
        </p:nvSpPr>
        <p:spPr/>
        <p:txBody>
          <a:bodyPr/>
          <a:lstStyle/>
          <a:p>
            <a:r>
              <a:rPr lang="en-US" dirty="0"/>
              <a:t>DLI Interface and </a:t>
            </a:r>
            <a:r>
              <a:rPr lang="en-US" dirty="0" err="1"/>
              <a:t>JupyterLab</a:t>
            </a:r>
            <a:endParaRPr lang="en-US" dirty="0"/>
          </a:p>
        </p:txBody>
      </p:sp>
      <p:pic>
        <p:nvPicPr>
          <p:cNvPr id="6" name="Picture 5">
            <a:extLst>
              <a:ext uri="{FF2B5EF4-FFF2-40B4-BE49-F238E27FC236}">
                <a16:creationId xmlns:a16="http://schemas.microsoft.com/office/drawing/2014/main" id="{A12ED1DF-6B5A-7596-A298-8BF7F215AE26}"/>
              </a:ext>
            </a:extLst>
          </p:cNvPr>
          <p:cNvPicPr>
            <a:picLocks noChangeAspect="1"/>
          </p:cNvPicPr>
          <p:nvPr/>
        </p:nvPicPr>
        <p:blipFill>
          <a:blip r:embed="rId3"/>
          <a:stretch>
            <a:fillRect/>
          </a:stretch>
        </p:blipFill>
        <p:spPr>
          <a:xfrm>
            <a:off x="2074984" y="3611174"/>
            <a:ext cx="19272738" cy="15755390"/>
          </a:xfrm>
          <a:prstGeom prst="rect">
            <a:avLst/>
          </a:prstGeom>
        </p:spPr>
      </p:pic>
      <p:sp>
        <p:nvSpPr>
          <p:cNvPr id="7" name="Content Placeholder 3">
            <a:extLst>
              <a:ext uri="{FF2B5EF4-FFF2-40B4-BE49-F238E27FC236}">
                <a16:creationId xmlns:a16="http://schemas.microsoft.com/office/drawing/2014/main" id="{82B82DA9-D70A-4BC3-995D-DF170C2C832A}"/>
              </a:ext>
            </a:extLst>
          </p:cNvPr>
          <p:cNvSpPr txBox="1">
            <a:spLocks/>
          </p:cNvSpPr>
          <p:nvPr/>
        </p:nvSpPr>
        <p:spPr>
          <a:xfrm>
            <a:off x="21910431" y="5925453"/>
            <a:ext cx="12903400" cy="12351798"/>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685800" indent="-685800" algn="l">
              <a:buFont typeface="Arial" panose="020B0604020202020204" pitchFamily="34" charset="0"/>
              <a:buChar char="•"/>
            </a:pPr>
            <a:r>
              <a:rPr lang="en-US" dirty="0">
                <a:solidFill>
                  <a:schemeClr val="bg1"/>
                </a:solidFill>
              </a:rPr>
              <a:t>Navigate to the course website and begin the course</a:t>
            </a:r>
          </a:p>
          <a:p>
            <a:pPr marL="685800" indent="-685800" algn="l">
              <a:buFont typeface="Arial" panose="020B0604020202020204" pitchFamily="34" charset="0"/>
              <a:buChar char="•"/>
            </a:pPr>
            <a:r>
              <a:rPr lang="en-US" dirty="0">
                <a:solidFill>
                  <a:schemeClr val="bg1"/>
                </a:solidFill>
              </a:rPr>
              <a:t>At the bottom of the presentation, you will find a </a:t>
            </a:r>
            <a:r>
              <a:rPr lang="en-US" b="1" dirty="0">
                <a:solidFill>
                  <a:srgbClr val="76B900"/>
                </a:solidFill>
              </a:rPr>
              <a:t>Start</a:t>
            </a:r>
            <a:r>
              <a:rPr lang="en-US" dirty="0">
                <a:solidFill>
                  <a:schemeClr val="bg1"/>
                </a:solidFill>
              </a:rPr>
              <a:t> button which you can use to launch the interactive environment </a:t>
            </a:r>
          </a:p>
          <a:p>
            <a:pPr marL="685800" indent="-685800" algn="l">
              <a:buFont typeface="Arial" panose="020B0604020202020204" pitchFamily="34" charset="0"/>
              <a:buChar char="•"/>
            </a:pPr>
            <a:r>
              <a:rPr lang="en-US" dirty="0">
                <a:solidFill>
                  <a:schemeClr val="bg1"/>
                </a:solidFill>
              </a:rPr>
              <a:t>The environment may take a few minutes to get started. Once started click the </a:t>
            </a:r>
            <a:r>
              <a:rPr lang="en-US" b="1" dirty="0">
                <a:solidFill>
                  <a:srgbClr val="76B900"/>
                </a:solidFill>
              </a:rPr>
              <a:t>Launch</a:t>
            </a:r>
            <a:r>
              <a:rPr lang="en-US" dirty="0">
                <a:solidFill>
                  <a:schemeClr val="bg1"/>
                </a:solidFill>
              </a:rPr>
              <a:t> button</a:t>
            </a:r>
          </a:p>
          <a:p>
            <a:pPr marL="685800" indent="-685800" algn="l">
              <a:buFont typeface="Arial" panose="020B0604020202020204" pitchFamily="34" charset="0"/>
              <a:buChar char="•"/>
            </a:pPr>
            <a:endParaRPr lang="en-US" dirty="0">
              <a:solidFill>
                <a:schemeClr val="bg1"/>
              </a:solidFill>
            </a:endParaRPr>
          </a:p>
          <a:p>
            <a:pPr marL="685800" indent="-685800" algn="l">
              <a:buFont typeface="Arial" panose="020B0604020202020204" pitchFamily="34" charset="0"/>
              <a:buChar char="•"/>
            </a:pPr>
            <a:r>
              <a:rPr lang="en-US" dirty="0">
                <a:solidFill>
                  <a:schemeClr val="bg1"/>
                </a:solidFill>
              </a:rPr>
              <a:t>You can now use this environment to run the examples provided on GPU</a:t>
            </a:r>
          </a:p>
          <a:p>
            <a:pPr marL="685800" indent="-685800" algn="l">
              <a:buFont typeface="Arial" panose="020B0604020202020204" pitchFamily="34" charset="0"/>
              <a:buChar char="•"/>
            </a:pPr>
            <a:r>
              <a:rPr lang="en-US" dirty="0">
                <a:solidFill>
                  <a:schemeClr val="bg1"/>
                </a:solidFill>
              </a:rPr>
              <a:t>Feel free to make any modifications to the examples and see how the training performs</a:t>
            </a:r>
          </a:p>
          <a:p>
            <a:pPr algn="l"/>
            <a:endParaRPr lang="en-US" dirty="0">
              <a:solidFill>
                <a:schemeClr val="bg1"/>
              </a:solidFill>
            </a:endParaRPr>
          </a:p>
        </p:txBody>
      </p:sp>
    </p:spTree>
    <p:extLst>
      <p:ext uri="{BB962C8B-B14F-4D97-AF65-F5344CB8AC3E}">
        <p14:creationId xmlns:p14="http://schemas.microsoft.com/office/powerpoint/2010/main" val="3013962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Parameterized Problems</a:t>
            </a:r>
          </a:p>
        </p:txBody>
      </p:sp>
      <p:sp>
        <p:nvSpPr>
          <p:cNvPr id="6" name="Text Placeholder 5">
            <a:extLst>
              <a:ext uri="{FF2B5EF4-FFF2-40B4-BE49-F238E27FC236}">
                <a16:creationId xmlns:a16="http://schemas.microsoft.com/office/drawing/2014/main" id="{DF32D1EE-ADC5-A4AA-CF2A-327E13FE9BAD}"/>
              </a:ext>
            </a:extLst>
          </p:cNvPr>
          <p:cNvSpPr>
            <a:spLocks noGrp="1"/>
          </p:cNvSpPr>
          <p:nvPr>
            <p:ph type="body" sz="quarter" idx="10"/>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Consider the parameterized version of the same problem as before. Suppose we want to determine how the solution changes as we move the position on the boundary condition </a:t>
                </a:r>
                <a14:m>
                  <m:oMath xmlns:m="http://schemas.openxmlformats.org/officeDocument/2006/math">
                    <m:r>
                      <a:rPr lang="en-US" smtClean="0">
                        <a:latin typeface="Cambria Math" panose="02040503050406030204" pitchFamily="18" charset="0"/>
                      </a:rPr>
                      <m:t>𝑢</m:t>
                    </m:r>
                    <m:d>
                      <m:dPr>
                        <m:ctrlPr>
                          <a:rPr lang="en-US" i="1" smtClean="0">
                            <a:latin typeface="Cambria Math" panose="02040503050406030204" pitchFamily="18" charset="0"/>
                          </a:rPr>
                        </m:ctrlPr>
                      </m:dPr>
                      <m:e>
                        <m:r>
                          <a:rPr lang="en-US" smtClean="0">
                            <a:latin typeface="Cambria Math" panose="02040503050406030204" pitchFamily="18" charset="0"/>
                          </a:rPr>
                          <m:t>𝑙</m:t>
                        </m:r>
                      </m:e>
                    </m:d>
                    <m:r>
                      <a:rPr lang="en-US" smtClean="0">
                        <a:latin typeface="Cambria Math" panose="02040503050406030204" pitchFamily="18" charset="0"/>
                      </a:rPr>
                      <m:t>=0</m:t>
                    </m:r>
                  </m:oMath>
                </a14:m>
                <a:endParaRPr lang="en-US" dirty="0"/>
              </a:p>
              <a:p>
                <a:r>
                  <a:rPr lang="en-US" dirty="0"/>
                  <a:t>Parameterize the position by variable </a:t>
                </a:r>
                <a14:m>
                  <m:oMath xmlns:m="http://schemas.openxmlformats.org/officeDocument/2006/math">
                    <m:r>
                      <a:rPr lang="en-US" smtClean="0">
                        <a:latin typeface="Cambria Math" panose="02040503050406030204" pitchFamily="18" charset="0"/>
                      </a:rPr>
                      <m:t>𝑙</m:t>
                    </m:r>
                    <m:r>
                      <a:rPr lang="en-US"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1, 2</m:t>
                        </m:r>
                      </m:e>
                    </m:d>
                  </m:oMath>
                </a14:m>
                <a:r>
                  <a:rPr lang="en-US" dirty="0"/>
                  <a:t> and the problem now becomes: </a:t>
                </a:r>
              </a:p>
              <a:p>
                <a:endParaRPr lang="en-US" dirty="0"/>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𝐏</m:t>
                      </m:r>
                      <m:r>
                        <a:rPr lang="en-US" smtClean="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r>
                                    <a:rPr lang="en-US">
                                      <a:latin typeface="Cambria Math" panose="02040503050406030204" pitchFamily="18" charset="0"/>
                                    </a:rPr>
                                    <m:t>𝑢</m:t>
                                  </m:r>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𝑙</m:t>
                                  </m:r>
                                </m:e>
                              </m:d>
                              <m:r>
                                <a:rPr lang="en-US">
                                  <a:latin typeface="Cambria Math" panose="02040503050406030204" pitchFamily="18" charset="0"/>
                                </a:rPr>
                                <m:t>=0</m:t>
                              </m:r>
                            </m:e>
                          </m:eqArr>
                        </m:e>
                      </m:d>
                    </m:oMath>
                  </m:oMathPara>
                </a14:m>
                <a:endParaRPr lang="en-US" dirty="0"/>
              </a:p>
              <a:p>
                <a:endParaRPr lang="en-US" dirty="0"/>
              </a:p>
              <a:p>
                <a:r>
                  <a:rPr lang="en-US" dirty="0"/>
                  <a:t>This time, we construct a neural network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 </m:t>
                        </m:r>
                        <m:r>
                          <a:rPr lang="en-US" smtClean="0">
                            <a:latin typeface="Cambria Math" panose="02040503050406030204" pitchFamily="18" charset="0"/>
                          </a:rPr>
                          <m:t>𝑙</m:t>
                        </m:r>
                      </m:e>
                    </m:d>
                  </m:oMath>
                </a14:m>
                <a:r>
                  <a:rPr lang="en-US" dirty="0"/>
                  <a:t> which has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 </m:t>
                    </m:r>
                  </m:oMath>
                </a14:m>
                <a:r>
                  <a:rPr lang="en-US" dirty="0"/>
                  <a:t>and </a:t>
                </a:r>
                <a14:m>
                  <m:oMath xmlns:m="http://schemas.openxmlformats.org/officeDocument/2006/math">
                    <m:r>
                      <a:rPr lang="en-US" smtClean="0">
                        <a:latin typeface="Cambria Math" panose="02040503050406030204" pitchFamily="18" charset="0"/>
                      </a:rPr>
                      <m:t>𝑙</m:t>
                    </m:r>
                  </m:oMath>
                </a14:m>
                <a:r>
                  <a:rPr lang="en-US" dirty="0"/>
                  <a:t> as input and single value output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 </m:t>
                        </m:r>
                        <m:r>
                          <a:rPr lang="en-US" smtClean="0">
                            <a:latin typeface="Cambria Math" panose="02040503050406030204" pitchFamily="18" charset="0"/>
                          </a:rPr>
                          <m:t>𝑙</m:t>
                        </m:r>
                      </m:e>
                    </m:d>
                    <m:r>
                      <a:rPr lang="en-US" smtClean="0">
                        <a:latin typeface="Cambria Math" panose="02040503050406030204" pitchFamily="18" charset="0"/>
                      </a:rPr>
                      <m:t>∈</m:t>
                    </m:r>
                    <m:r>
                      <a:rPr lang="en-US" smtClean="0">
                        <a:latin typeface="Cambria Math" panose="02040503050406030204" pitchFamily="18" charset="0"/>
                      </a:rPr>
                      <m:t>ℝ</m:t>
                    </m:r>
                  </m:oMath>
                </a14:m>
                <a:r>
                  <a:rPr lang="en-US" dirty="0"/>
                  <a:t>.</a:t>
                </a:r>
              </a:p>
              <a:p>
                <a:r>
                  <a:rPr lang="en-US" dirty="0"/>
                  <a:t>The losses become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e>
                                  </m:d>
                                </m:e>
                                <m:sup>
                                  <m:r>
                                    <a:rPr lang="en-US">
                                      <a:latin typeface="Cambria Math" panose="02040503050406030204" pitchFamily="18" charset="0"/>
                                    </a:rPr>
                                    <m:t>2</m:t>
                                  </m:r>
                                </m:sup>
                              </m:sSup>
                              <m:r>
                                <a:rPr lang="en-US">
                                  <a:latin typeface="Cambria Math" panose="02040503050406030204" pitchFamily="18" charset="0"/>
                                </a:rPr>
                                <m:t>𝑑𝑥𝑑𝑙</m:t>
                              </m:r>
                              <m:r>
                                <a:rPr lang="en-US">
                                  <a:latin typeface="Cambria Math" panose="02040503050406030204" pitchFamily="18" charset="0"/>
                                </a:rPr>
                                <m:t>≈</m:t>
                              </m:r>
                            </m:e>
                          </m:nary>
                        </m:e>
                      </m:nary>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r>
                                <a:rPr lang="en-US">
                                  <a:latin typeface="Cambria Math" panose="02040503050406030204" pitchFamily="18" charset="0"/>
                                </a:rPr>
                                <m:t>𝑑𝑙</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𝐵𝐶</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r>
                                        <a:rPr lang="en-US">
                                          <a:latin typeface="Cambria Math" panose="02040503050406030204" pitchFamily="18" charset="0"/>
                                        </a:rPr>
                                        <m:t>0, </m:t>
                                      </m:r>
                                      <m:r>
                                        <a:rPr lang="en-US">
                                          <a:latin typeface="Cambria Math" panose="02040503050406030204" pitchFamily="18" charset="0"/>
                                        </a:rPr>
                                        <m:t>𝑙</m:t>
                                      </m:r>
                                    </m:e>
                                  </m:d>
                                </m:e>
                              </m:d>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r>
                                        <a:rPr lang="en-US">
                                          <a:latin typeface="Cambria Math" panose="02040503050406030204" pitchFamily="18" charset="0"/>
                                        </a:rPr>
                                        <m:t>𝑙</m:t>
                                      </m:r>
                                      <m:r>
                                        <a:rPr lang="en-US">
                                          <a:latin typeface="Cambria Math" panose="02040503050406030204" pitchFamily="18" charset="0"/>
                                        </a:rPr>
                                        <m:t>, </m:t>
                                      </m:r>
                                      <m:r>
                                        <a:rPr lang="en-US">
                                          <a:latin typeface="Cambria Math" panose="02040503050406030204" pitchFamily="18" charset="0"/>
                                        </a:rPr>
                                        <m:t>𝑙</m:t>
                                      </m:r>
                                    </m:e>
                                  </m:d>
                                </m:e>
                              </m:d>
                            </m:e>
                            <m:sup>
                              <m:r>
                                <a:rPr lang="en-US">
                                  <a:latin typeface="Cambria Math" panose="02040503050406030204" pitchFamily="18" charset="0"/>
                                </a:rPr>
                                <m:t>2</m:t>
                              </m:r>
                            </m:sup>
                          </m:sSup>
                          <m:r>
                            <a:rPr lang="en-US">
                              <a:latin typeface="Cambria Math" panose="02040503050406030204" pitchFamily="18" charset="0"/>
                            </a:rPr>
                            <m:t>𝑑𝑙</m:t>
                          </m:r>
                        </m:e>
                      </m:nary>
                      <m:r>
                        <a:rPr lang="en-US">
                          <a:latin typeface="Cambria Math" panose="02040503050406030204" pitchFamily="18" charset="0"/>
                        </a:rPr>
                        <m:t>≈</m:t>
                      </m:r>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r>
                                <a:rPr lang="en-US">
                                  <a:latin typeface="Cambria Math" panose="02040503050406030204" pitchFamily="18" charset="0"/>
                                </a:rPr>
                                <m:t>𝑑𝑙</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r>
                                    <a:rPr lang="en-US">
                                      <a:latin typeface="Cambria Math" panose="02040503050406030204" pitchFamily="18" charset="0"/>
                                    </a:rPr>
                                    <m:t>(0, 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e>
                            <m:sup>
                              <m:r>
                                <a:rPr lang="en-US">
                                  <a:latin typeface="Cambria Math" panose="02040503050406030204" pitchFamily="18" charset="0"/>
                                </a:rPr>
                                <m:t>2</m:t>
                              </m:r>
                            </m:sup>
                          </m:sSup>
                        </m:e>
                      </m:nary>
                    </m:oMath>
                  </m:oMathPara>
                </a14:m>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354921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Parameterized Problems</a:t>
            </a:r>
          </a:p>
        </p:txBody>
      </p:sp>
      <p:sp>
        <p:nvSpPr>
          <p:cNvPr id="8" name="Text Placeholder 7">
            <a:extLst>
              <a:ext uri="{FF2B5EF4-FFF2-40B4-BE49-F238E27FC236}">
                <a16:creationId xmlns:a16="http://schemas.microsoft.com/office/drawing/2014/main" id="{B3735304-13E0-E82F-8D3D-D380ADDE40D6}"/>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a:t>
                </a:r>
                <a14:m>
                  <m:oMath xmlns:m="http://schemas.openxmlformats.org/officeDocument/2006/math">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=1</m:t>
                    </m:r>
                  </m:oMath>
                </a14:m>
                <a:r>
                  <a:rPr lang="en-US" dirty="0"/>
                  <a:t>, for different values of </a:t>
                </a:r>
                <a14:m>
                  <m:oMath xmlns:m="http://schemas.openxmlformats.org/officeDocument/2006/math">
                    <m:r>
                      <a:rPr lang="en-US">
                        <a:latin typeface="Cambria Math" panose="02040503050406030204" pitchFamily="18" charset="0"/>
                      </a:rPr>
                      <m:t>𝑙</m:t>
                    </m:r>
                  </m:oMath>
                </a14:m>
                <a:r>
                  <a:rPr lang="en-US" dirty="0"/>
                  <a:t> we have different solutions </a:t>
                </a:r>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pic>
        <p:nvPicPr>
          <p:cNvPr id="5" name="Picture 4" descr="Chart&#10;&#10;Description automatically generated">
            <a:extLst>
              <a:ext uri="{FF2B5EF4-FFF2-40B4-BE49-F238E27FC236}">
                <a16:creationId xmlns:a16="http://schemas.microsoft.com/office/drawing/2014/main" id="{62C571D1-1CC5-A5D4-E7D6-7FD34368AC13}"/>
              </a:ext>
            </a:extLst>
          </p:cNvPr>
          <p:cNvPicPr>
            <a:picLocks noChangeAspect="1"/>
          </p:cNvPicPr>
          <p:nvPr/>
        </p:nvPicPr>
        <p:blipFill>
          <a:blip r:embed="rId6"/>
          <a:stretch>
            <a:fillRect/>
          </a:stretch>
        </p:blipFill>
        <p:spPr>
          <a:xfrm>
            <a:off x="10982946" y="6185916"/>
            <a:ext cx="14610108" cy="10972800"/>
          </a:xfrm>
          <a:prstGeom prst="rect">
            <a:avLst/>
          </a:prstGeom>
        </p:spPr>
      </p:pic>
      <p:sp>
        <p:nvSpPr>
          <p:cNvPr id="6" name="Text Placeholder 18">
            <a:extLst>
              <a:ext uri="{FF2B5EF4-FFF2-40B4-BE49-F238E27FC236}">
                <a16:creationId xmlns:a16="http://schemas.microsoft.com/office/drawing/2014/main" id="{5A0121A6-1AA1-2302-D045-B15EB500C46A}"/>
              </a:ext>
            </a:extLst>
          </p:cNvPr>
          <p:cNvSpPr txBox="1">
            <a:spLocks/>
          </p:cNvSpPr>
          <p:nvPr/>
        </p:nvSpPr>
        <p:spPr>
          <a:xfrm>
            <a:off x="10982947" y="17275050"/>
            <a:ext cx="1461010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Solution to the parametric problem</a:t>
            </a:r>
          </a:p>
        </p:txBody>
      </p:sp>
    </p:spTree>
    <p:extLst>
      <p:ext uri="{BB962C8B-B14F-4D97-AF65-F5344CB8AC3E}">
        <p14:creationId xmlns:p14="http://schemas.microsoft.com/office/powerpoint/2010/main" val="2828995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Inverse Problems</a:t>
            </a:r>
          </a:p>
        </p:txBody>
      </p:sp>
      <p:sp>
        <p:nvSpPr>
          <p:cNvPr id="6" name="Text Placeholder 5">
            <a:extLst>
              <a:ext uri="{FF2B5EF4-FFF2-40B4-BE49-F238E27FC236}">
                <a16:creationId xmlns:a16="http://schemas.microsoft.com/office/drawing/2014/main" id="{6C0E86C7-45C1-EFE5-D25F-B4E0FC55A162}"/>
              </a:ext>
            </a:extLst>
          </p:cNvPr>
          <p:cNvSpPr>
            <a:spLocks noGrp="1"/>
          </p:cNvSpPr>
          <p:nvPr>
            <p:ph type="body" sz="quarter" idx="10"/>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inverse problems, we start with a set of observations and then calculate the causal factors that produced them</a:t>
                </a:r>
              </a:p>
              <a:p>
                <a:r>
                  <a:rPr lang="en-US" dirty="0"/>
                  <a:t> For example, suppose we are given the solution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𝑡𝑟𝑢𝑒</m:t>
                        </m:r>
                      </m:sub>
                    </m:sSub>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at 100 random points between 0 and 1 and we want to determine the </a:t>
                </a:r>
                <a14:m>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that is causing it </a:t>
                </a:r>
              </a:p>
              <a:p>
                <a:r>
                  <a:rPr lang="en-US" dirty="0"/>
                  <a:t>Train two networks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𝑓</m:t>
                        </m:r>
                      </m:e>
                      <m:sub>
                        <m:r>
                          <a:rPr lang="en-US" smtClean="0">
                            <a:latin typeface="Cambria Math" panose="02040503050406030204" pitchFamily="18" charset="0"/>
                          </a:rPr>
                          <m:t>𝑛𝑒𝑡</m:t>
                        </m:r>
                      </m:sub>
                    </m:sSub>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to approximate </a:t>
                </a:r>
                <a14:m>
                  <m:oMath xmlns:m="http://schemas.openxmlformats.org/officeDocument/2006/math">
                    <m:r>
                      <a:rPr lang="en-US" smtClean="0">
                        <a:latin typeface="Cambria Math" panose="02040503050406030204" pitchFamily="18" charset="0"/>
                      </a:rPr>
                      <m:t>𝑢</m:t>
                    </m:r>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and </a:t>
                </a:r>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𝐷𝑎𝑡𝑎</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100</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100</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𝑡𝑟𝑢𝑒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3635755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Inverse Problems</a:t>
            </a:r>
          </a:p>
        </p:txBody>
      </p:sp>
      <p:sp>
        <p:nvSpPr>
          <p:cNvPr id="10" name="Text Placeholder 9">
            <a:extLst>
              <a:ext uri="{FF2B5EF4-FFF2-40B4-BE49-F238E27FC236}">
                <a16:creationId xmlns:a16="http://schemas.microsoft.com/office/drawing/2014/main" id="{CF3F607B-C920-650C-2BB7-D5F2C0985B8A}"/>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𝑡𝑟𝑢𝑒</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48</m:t>
                        </m:r>
                      </m:den>
                    </m:f>
                    <m:d>
                      <m:dPr>
                        <m:ctrlPr>
                          <a:rPr lang="en-US" i="1" smtClean="0">
                            <a:latin typeface="Cambria Math" panose="02040503050406030204" pitchFamily="18" charset="0"/>
                          </a:rPr>
                        </m:ctrlPr>
                      </m:dPr>
                      <m:e>
                        <m:r>
                          <a:rPr lang="en-US" smtClean="0">
                            <a:latin typeface="Cambria Math" panose="02040503050406030204" pitchFamily="18" charset="0"/>
                          </a:rPr>
                          <m:t>8</m:t>
                        </m:r>
                        <m:r>
                          <a:rPr lang="en-US" smtClean="0">
                            <a:latin typeface="Cambria Math" panose="02040503050406030204" pitchFamily="18" charset="0"/>
                          </a:rPr>
                          <m:t>𝑥</m:t>
                        </m:r>
                        <m:d>
                          <m:dPr>
                            <m:ctrlPr>
                              <a:rPr lang="en-US" i="1" smtClean="0">
                                <a:latin typeface="Cambria Math" panose="02040503050406030204" pitchFamily="18" charset="0"/>
                              </a:rPr>
                            </m:ctrlPr>
                          </m:dPr>
                          <m:e>
                            <m:r>
                              <a:rPr lang="en-US" smtClean="0">
                                <a:latin typeface="Cambria Math" panose="02040503050406030204" pitchFamily="18" charset="0"/>
                              </a:rPr>
                              <m:t>−1+</m:t>
                            </m:r>
                            <m:sSup>
                              <m:sSupPr>
                                <m:ctrlPr>
                                  <a:rPr lang="en-US" i="1" smtClean="0">
                                    <a:latin typeface="Cambria Math" panose="02040503050406030204" pitchFamily="18" charset="0"/>
                                  </a:rPr>
                                </m:ctrlPr>
                              </m:sSupPr>
                              <m:e>
                                <m:r>
                                  <a:rPr lang="en-US" smtClean="0">
                                    <a:latin typeface="Cambria Math" panose="02040503050406030204" pitchFamily="18" charset="0"/>
                                  </a:rPr>
                                  <m:t>𝑥</m:t>
                                </m:r>
                              </m:e>
                              <m:sup>
                                <m:r>
                                  <a:rPr lang="en-US" smtClean="0">
                                    <a:latin typeface="Cambria Math" panose="02040503050406030204" pitchFamily="18" charset="0"/>
                                  </a:rPr>
                                  <m:t>2</m:t>
                                </m:r>
                              </m:sup>
                            </m:sSup>
                          </m:e>
                        </m:d>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3</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sin</m:t>
                                </m:r>
                              </m:fName>
                              <m:e>
                                <m:d>
                                  <m:dPr>
                                    <m:ctrlPr>
                                      <a:rPr lang="en-US" i="1" smtClean="0">
                                        <a:latin typeface="Cambria Math" panose="02040503050406030204" pitchFamily="18" charset="0"/>
                                      </a:rPr>
                                    </m:ctrlPr>
                                  </m:dPr>
                                  <m:e>
                                    <m:r>
                                      <a:rPr lang="en-US" smtClean="0">
                                        <a:latin typeface="Cambria Math" panose="02040503050406030204" pitchFamily="18" charset="0"/>
                                      </a:rPr>
                                      <m:t>4</m:t>
                                    </m:r>
                                    <m:r>
                                      <a:rPr lang="en-US" smtClean="0">
                                        <a:latin typeface="Cambria Math" panose="02040503050406030204" pitchFamily="18" charset="0"/>
                                      </a:rPr>
                                      <m:t>𝜋</m:t>
                                    </m:r>
                                    <m:r>
                                      <a:rPr lang="en-US" smtClean="0">
                                        <a:latin typeface="Cambria Math" panose="02040503050406030204" pitchFamily="18" charset="0"/>
                                      </a:rPr>
                                      <m:t>𝑥</m:t>
                                    </m:r>
                                  </m:e>
                                </m:d>
                              </m:e>
                            </m:func>
                          </m:num>
                          <m:den>
                            <m:sSup>
                              <m:sSupPr>
                                <m:ctrlPr>
                                  <a:rPr lang="en-US" i="1" smtClean="0">
                                    <a:latin typeface="Cambria Math" panose="02040503050406030204" pitchFamily="18" charset="0"/>
                                  </a:rPr>
                                </m:ctrlPr>
                              </m:sSupPr>
                              <m:e>
                                <m:r>
                                  <a:rPr lang="en-US" smtClean="0">
                                    <a:latin typeface="Cambria Math" panose="02040503050406030204" pitchFamily="18" charset="0"/>
                                  </a:rPr>
                                  <m:t>𝜋</m:t>
                                </m:r>
                              </m:e>
                              <m:sup>
                                <m:r>
                                  <a:rPr lang="en-US" smtClean="0">
                                    <a:latin typeface="Cambria Math" panose="02040503050406030204" pitchFamily="18" charset="0"/>
                                  </a:rPr>
                                  <m:t>2</m:t>
                                </m:r>
                              </m:sup>
                            </m:sSup>
                          </m:den>
                        </m:f>
                      </m:e>
                    </m:d>
                  </m:oMath>
                </a14:m>
                <a:r>
                  <a:rPr lang="en-US" dirty="0"/>
                  <a:t> the solution for </a:t>
                </a:r>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is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sin</m:t>
                        </m:r>
                      </m:fName>
                      <m:e>
                        <m:r>
                          <a:rPr lang="en-US" smtClean="0">
                            <a:latin typeface="Cambria Math" panose="02040503050406030204" pitchFamily="18" charset="0"/>
                          </a:rPr>
                          <m:t>(4</m:t>
                        </m:r>
                        <m:r>
                          <a:rPr lang="en-US" smtClean="0">
                            <a:latin typeface="Cambria Math" panose="02040503050406030204" pitchFamily="18" charset="0"/>
                          </a:rPr>
                          <m:t>𝜋</m:t>
                        </m:r>
                        <m:r>
                          <a:rPr lang="en-US" smtClean="0">
                            <a:latin typeface="Cambria Math" panose="02040503050406030204" pitchFamily="18" charset="0"/>
                          </a:rPr>
                          <m:t>𝑥</m:t>
                        </m:r>
                        <m:r>
                          <a:rPr lang="en-US" smtClean="0">
                            <a:latin typeface="Cambria Math" panose="02040503050406030204" pitchFamily="18" charset="0"/>
                          </a:rPr>
                          <m:t>)</m:t>
                        </m:r>
                      </m:e>
                    </m:func>
                  </m:oMath>
                </a14:m>
                <a:endParaRPr lang="en-US" dirty="0"/>
              </a:p>
              <a:p>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107961E-5C4E-7CE1-889D-359C43206620}"/>
              </a:ext>
            </a:extLst>
          </p:cNvPr>
          <p:cNvPicPr>
            <a:picLocks noChangeAspect="1"/>
          </p:cNvPicPr>
          <p:nvPr/>
        </p:nvPicPr>
        <p:blipFill>
          <a:blip r:embed="rId6"/>
          <a:stretch>
            <a:fillRect/>
          </a:stretch>
        </p:blipFill>
        <p:spPr>
          <a:xfrm>
            <a:off x="20181798" y="6382512"/>
            <a:ext cx="13149096" cy="9875520"/>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6C2E1806-DB9C-1612-FC4A-087E5B0A0837}"/>
              </a:ext>
            </a:extLst>
          </p:cNvPr>
          <p:cNvPicPr>
            <a:picLocks noChangeAspect="1"/>
          </p:cNvPicPr>
          <p:nvPr/>
        </p:nvPicPr>
        <p:blipFill>
          <a:blip r:embed="rId7"/>
          <a:stretch>
            <a:fillRect/>
          </a:stretch>
        </p:blipFill>
        <p:spPr>
          <a:xfrm>
            <a:off x="3714988" y="6382512"/>
            <a:ext cx="13149096" cy="9875520"/>
          </a:xfrm>
          <a:prstGeom prst="rect">
            <a:avLst/>
          </a:prstGeom>
        </p:spPr>
      </p:pic>
      <mc:AlternateContent xmlns:mc="http://schemas.openxmlformats.org/markup-compatibility/2006" xmlns:a14="http://schemas.microsoft.com/office/drawing/2010/main">
        <mc:Choice Requires="a14">
          <p:sp>
            <p:nvSpPr>
              <p:cNvPr id="7" name="Text Placeholder 18">
                <a:extLst>
                  <a:ext uri="{FF2B5EF4-FFF2-40B4-BE49-F238E27FC236}">
                    <a16:creationId xmlns:a16="http://schemas.microsoft.com/office/drawing/2014/main" id="{25E83B4F-11F9-A369-B700-DD83CB6CB6A3}"/>
                  </a:ext>
                </a:extLst>
              </p:cNvPr>
              <p:cNvSpPr txBox="1">
                <a:spLocks/>
              </p:cNvSpPr>
              <p:nvPr/>
            </p:nvSpPr>
            <p:spPr>
              <a:xfrm>
                <a:off x="19451292" y="16258032"/>
                <a:ext cx="14610108" cy="1378134"/>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the true solution for </a:t>
                </a:r>
                <a14:m>
                  <m:oMath xmlns:m="http://schemas.openxmlformats.org/officeDocument/2006/math">
                    <m:r>
                      <a:rPr lang="en-US" sz="4000" i="1" smtClean="0">
                        <a:solidFill>
                          <a:schemeClr val="bg1"/>
                        </a:solidFill>
                        <a:latin typeface="Cambria Math" panose="02040503050406030204" pitchFamily="18" charset="0"/>
                      </a:rPr>
                      <m:t>𝑓</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oMath>
                </a14:m>
                <a:r>
                  <a:rPr lang="en-US" sz="4000" dirty="0">
                    <a:solidFill>
                      <a:schemeClr val="bg1"/>
                    </a:solidFill>
                  </a:rPr>
                  <a:t> and the </a:t>
                </a:r>
                <a14:m>
                  <m:oMath xmlns:m="http://schemas.openxmlformats.org/officeDocument/2006/math">
                    <m:sSub>
                      <m:sSubPr>
                        <m:ctrlPr>
                          <a:rPr lang="en-US" sz="4000" i="1" dirty="0">
                            <a:solidFill>
                              <a:schemeClr val="bg1"/>
                            </a:solidFill>
                            <a:latin typeface="Cambria Math" panose="02040503050406030204" pitchFamily="18" charset="0"/>
                          </a:rPr>
                        </m:ctrlPr>
                      </m:sSubPr>
                      <m:e>
                        <m:r>
                          <a:rPr lang="en-US" sz="4000" i="1" dirty="0">
                            <a:solidFill>
                              <a:schemeClr val="bg1"/>
                            </a:solidFill>
                            <a:latin typeface="Cambria Math" panose="02040503050406030204" pitchFamily="18" charset="0"/>
                          </a:rPr>
                          <m:t>𝑓</m:t>
                        </m:r>
                      </m:e>
                      <m:sub>
                        <m:r>
                          <a:rPr lang="en-US" sz="4000" i="1" dirty="0">
                            <a:solidFill>
                              <a:schemeClr val="bg1"/>
                            </a:solidFill>
                            <a:latin typeface="Cambria Math" panose="02040503050406030204" pitchFamily="18" charset="0"/>
                          </a:rPr>
                          <m:t>𝑛𝑒𝑡</m:t>
                        </m:r>
                      </m:sub>
                    </m:sSub>
                    <m:r>
                      <a:rPr lang="en-US" sz="4000" i="1" dirty="0">
                        <a:solidFill>
                          <a:schemeClr val="bg1"/>
                        </a:solidFill>
                        <a:latin typeface="Cambria Math" panose="02040503050406030204" pitchFamily="18" charset="0"/>
                      </a:rPr>
                      <m:t>(</m:t>
                    </m:r>
                    <m:r>
                      <a:rPr lang="en-US" sz="4000" i="1" dirty="0">
                        <a:solidFill>
                          <a:schemeClr val="bg1"/>
                        </a:solidFill>
                        <a:latin typeface="Cambria Math" panose="02040503050406030204" pitchFamily="18" charset="0"/>
                      </a:rPr>
                      <m:t>𝑥</m:t>
                    </m:r>
                    <m:r>
                      <a:rPr lang="en-US" sz="4000" i="1" dirty="0">
                        <a:solidFill>
                          <a:schemeClr val="bg1"/>
                        </a:solidFill>
                        <a:latin typeface="Cambria Math" panose="02040503050406030204" pitchFamily="18" charset="0"/>
                      </a:rPr>
                      <m:t>)</m:t>
                    </m:r>
                  </m:oMath>
                </a14:m>
                <a:r>
                  <a:rPr lang="en-US" sz="4000" dirty="0">
                    <a:solidFill>
                      <a:schemeClr val="bg1"/>
                    </a:solidFill>
                  </a:rPr>
                  <a:t> inverted out </a:t>
                </a:r>
              </a:p>
            </p:txBody>
          </p:sp>
        </mc:Choice>
        <mc:Fallback xmlns="">
          <p:sp>
            <p:nvSpPr>
              <p:cNvPr id="7" name="Text Placeholder 18">
                <a:extLst>
                  <a:ext uri="{FF2B5EF4-FFF2-40B4-BE49-F238E27FC236}">
                    <a16:creationId xmlns:a16="http://schemas.microsoft.com/office/drawing/2014/main" id="{25E83B4F-11F9-A369-B700-DD83CB6CB6A3}"/>
                  </a:ext>
                </a:extLst>
              </p:cNvPr>
              <p:cNvSpPr txBox="1">
                <a:spLocks noRot="1" noChangeAspect="1" noMove="1" noResize="1" noEditPoints="1" noAdjustHandles="1" noChangeArrowheads="1" noChangeShapeType="1" noTextEdit="1"/>
              </p:cNvSpPr>
              <p:nvPr/>
            </p:nvSpPr>
            <p:spPr>
              <a:xfrm>
                <a:off x="19451292" y="16258032"/>
                <a:ext cx="14610108" cy="1378134"/>
              </a:xfrm>
              <a:prstGeom prst="rect">
                <a:avLst/>
              </a:prstGeom>
              <a:blipFill>
                <a:blip r:embed="rId8"/>
                <a:stretch>
                  <a:fillRect t="-12389" b="-5310"/>
                </a:stretch>
              </a:blipFill>
            </p:spPr>
            <p:txBody>
              <a:bodyPr/>
              <a:lstStyle/>
              <a:p>
                <a:r>
                  <a:rPr lang="en-US">
                    <a:noFill/>
                  </a:rPr>
                  <a:t> </a:t>
                </a:r>
              </a:p>
            </p:txBody>
          </p:sp>
        </mc:Fallback>
      </mc:AlternateContent>
      <p:sp>
        <p:nvSpPr>
          <p:cNvPr id="8" name="Text Placeholder 18">
            <a:extLst>
              <a:ext uri="{FF2B5EF4-FFF2-40B4-BE49-F238E27FC236}">
                <a16:creationId xmlns:a16="http://schemas.microsoft.com/office/drawing/2014/main" id="{49EBAD94-C9B4-0CDB-12D1-DCBC69909BD2}"/>
              </a:ext>
            </a:extLst>
          </p:cNvPr>
          <p:cNvSpPr txBox="1">
            <a:spLocks/>
          </p:cNvSpPr>
          <p:nvPr/>
        </p:nvSpPr>
        <p:spPr>
          <a:xfrm>
            <a:off x="2984482" y="16258032"/>
            <a:ext cx="14610108" cy="1378134"/>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𝑢_𝑛𝑒𝑡 (𝑥) and train points from 𝑢_𝑡𝑟𝑢𝑒</a:t>
            </a:r>
          </a:p>
        </p:txBody>
      </p:sp>
    </p:spTree>
    <p:extLst>
      <p:ext uri="{BB962C8B-B14F-4D97-AF65-F5344CB8AC3E}">
        <p14:creationId xmlns:p14="http://schemas.microsoft.com/office/powerpoint/2010/main" val="3944465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endParaRPr lang="en-US" dirty="0"/>
              </a:p>
              <a:p>
                <a:endParaRPr lang="en-US" dirty="0"/>
              </a:p>
              <a:p>
                <a:endParaRPr lang="en-US" dirty="0"/>
              </a:p>
              <a:p>
                <a:r>
                  <a:rPr lang="en-US" dirty="0"/>
                  <a:t>Composite bar with material of conductivity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=10</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2</m:t>
                        </m:r>
                      </m:sub>
                    </m:sSub>
                    <m:r>
                      <a:rPr lang="en-US" i="1" dirty="0" smtClean="0">
                        <a:latin typeface="Cambria Math" panose="02040503050406030204" pitchFamily="18" charset="0"/>
                      </a:rPr>
                      <m:t>=0.1</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∈(1,2)</m:t>
                    </m:r>
                  </m:oMath>
                </a14:m>
                <a:r>
                  <a:rPr lang="en-US" dirty="0"/>
                  <a:t>. Points A and C are maintained at temperatures of </a:t>
                </a:r>
                <a14:m>
                  <m:oMath xmlns:m="http://schemas.openxmlformats.org/officeDocument/2006/math">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100</m:t>
                    </m:r>
                  </m:oMath>
                </a14:m>
                <a:r>
                  <a:rPr lang="en-US" dirty="0"/>
                  <a:t> respectively</a:t>
                </a:r>
              </a:p>
              <a:p>
                <a:r>
                  <a:rPr lang="en-US" dirty="0"/>
                  <a:t>Equations: Diffusion equation in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𝐷</m:t>
                    </m:r>
                  </m:oMath>
                </a14:m>
                <a:endParaRPr lang="en-US" dirty="0"/>
              </a:p>
              <a:p>
                <a:pPr marL="0" indent="0">
                  <a:buNone/>
                </a:pPr>
                <a:endParaRPr lang="en-US" dirty="0"/>
              </a:p>
              <a:p>
                <a:pPr marL="0" indent="0" algn="ctr">
                  <a:buNone/>
                </a:pPr>
                <a14:m>
                  <m:oMath xmlns:m="http://schemas.openxmlformats.org/officeDocument/2006/math">
                    <m:f>
                      <m:fPr>
                        <m:ctrlPr>
                          <a:rPr lang="en-US" sz="4400" i="1" smtClean="0">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num>
                      <m:den>
                        <m:r>
                          <a:rPr lang="en-US" sz="4400" i="1">
                            <a:solidFill>
                              <a:schemeClr val="bg1"/>
                            </a:solidFill>
                            <a:latin typeface="Cambria Math" panose="02040503050406030204" pitchFamily="18" charset="0"/>
                          </a:rPr>
                          <m:t>𝑑𝑥</m:t>
                        </m:r>
                      </m:den>
                    </m:f>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1</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=0</m:t>
                    </m:r>
                  </m:oMath>
                </a14:m>
                <a:r>
                  <a:rPr lang="en-US" sz="4400" dirty="0">
                    <a:solidFill>
                      <a:schemeClr val="bg1"/>
                    </a:solidFill>
                    <a:latin typeface="Trebuchet MS" panose="020B0603020202020204" pitchFamily="34" charset="0"/>
                  </a:rPr>
                  <a:t> 			</a:t>
                </a:r>
                <a:r>
                  <a:rPr lang="en-US" sz="4400" dirty="0">
                    <a:solidFill>
                      <a:schemeClr val="bg1"/>
                    </a:solidFill>
                    <a:latin typeface="+mn-lt"/>
                  </a:rPr>
                  <a:t>When</a:t>
                </a:r>
                <a:r>
                  <a:rPr lang="en-US" sz="4400" dirty="0">
                    <a:solidFill>
                      <a:schemeClr val="bg1"/>
                    </a:solidFill>
                    <a:latin typeface="Trebuchet MS" panose="020B0603020202020204" pitchFamily="34" charset="0"/>
                  </a:rPr>
                  <a:t> </a:t>
                </a:r>
                <a14:m>
                  <m:oMath xmlns:m="http://schemas.openxmlformats.org/officeDocument/2006/math">
                    <m:r>
                      <a:rPr lang="en-US" sz="4400" i="1">
                        <a:solidFill>
                          <a:schemeClr val="bg1"/>
                        </a:solidFill>
                        <a:latin typeface="Cambria Math" panose="02040503050406030204" pitchFamily="18" charset="0"/>
                      </a:rPr>
                      <m:t>0&lt;</m:t>
                    </m:r>
                    <m:r>
                      <a:rPr lang="en-US" sz="4400" i="1">
                        <a:solidFill>
                          <a:schemeClr val="bg1"/>
                        </a:solidFill>
                        <a:latin typeface="Cambria Math" panose="02040503050406030204" pitchFamily="18" charset="0"/>
                      </a:rPr>
                      <m:t>𝑥</m:t>
                    </m:r>
                    <m:r>
                      <a:rPr lang="en-US" sz="4400" i="1">
                        <a:solidFill>
                          <a:schemeClr val="bg1"/>
                        </a:solidFill>
                        <a:latin typeface="Cambria Math" panose="02040503050406030204" pitchFamily="18" charset="0"/>
                      </a:rPr>
                      <m:t>&lt;1</m:t>
                    </m:r>
                  </m:oMath>
                </a14:m>
                <a:endParaRPr lang="en-US" sz="2800" dirty="0">
                  <a:solidFill>
                    <a:schemeClr val="bg1"/>
                  </a:solidFill>
                  <a:latin typeface="Trebuchet MS" panose="020B0603020202020204" pitchFamily="34" charset="0"/>
                </a:endParaRPr>
              </a:p>
              <a:p>
                <a:pPr marL="0" indent="0" algn="ctr">
                  <a:buNone/>
                </a:pPr>
                <a14:m>
                  <m:oMath xmlns:m="http://schemas.openxmlformats.org/officeDocument/2006/math">
                    <m:f>
                      <m:fPr>
                        <m:ctrlPr>
                          <a:rPr lang="en-US" sz="4400" i="1" smtClean="0">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num>
                      <m:den>
                        <m:r>
                          <a:rPr lang="en-US" sz="4400" i="1">
                            <a:solidFill>
                              <a:schemeClr val="bg1"/>
                            </a:solidFill>
                            <a:latin typeface="Cambria Math" panose="02040503050406030204" pitchFamily="18" charset="0"/>
                          </a:rPr>
                          <m:t>𝑑𝑥</m:t>
                        </m:r>
                      </m:den>
                    </m:f>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b="0" i="1" smtClean="0">
                                <a:solidFill>
                                  <a:schemeClr val="bg1"/>
                                </a:solidFill>
                                <a:latin typeface="Cambria Math" panose="02040503050406030204" pitchFamily="18" charset="0"/>
                              </a:rPr>
                              <m:t>2</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b="0" i="1" smtClean="0">
                                    <a:solidFill>
                                      <a:schemeClr val="bg1"/>
                                    </a:solidFill>
                                    <a:latin typeface="Cambria Math" panose="02040503050406030204" pitchFamily="18" charset="0"/>
                                  </a:rPr>
                                  <m:t>2</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=0</m:t>
                    </m:r>
                  </m:oMath>
                </a14:m>
                <a:r>
                  <a:rPr lang="en-US" sz="4400" dirty="0">
                    <a:solidFill>
                      <a:schemeClr val="bg1"/>
                    </a:solidFill>
                    <a:latin typeface="Trebuchet MS" panose="020B0603020202020204" pitchFamily="34" charset="0"/>
                  </a:rPr>
                  <a:t> 			</a:t>
                </a:r>
                <a:r>
                  <a:rPr lang="en-US" sz="4400" dirty="0">
                    <a:solidFill>
                      <a:schemeClr val="bg1"/>
                    </a:solidFill>
                    <a:latin typeface="+mn-lt"/>
                  </a:rPr>
                  <a:t>When</a:t>
                </a:r>
                <a:r>
                  <a:rPr lang="en-US" sz="4400" dirty="0">
                    <a:solidFill>
                      <a:schemeClr val="bg1"/>
                    </a:solidFill>
                    <a:latin typeface="Trebuchet MS" panose="020B0603020202020204" pitchFamily="34" charset="0"/>
                  </a:rPr>
                  <a:t> </a:t>
                </a:r>
                <a14:m>
                  <m:oMath xmlns:m="http://schemas.openxmlformats.org/officeDocument/2006/math">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&lt;</m:t>
                    </m:r>
                    <m:r>
                      <a:rPr lang="en-US" sz="4400" i="1">
                        <a:solidFill>
                          <a:schemeClr val="bg1"/>
                        </a:solidFill>
                        <a:latin typeface="Cambria Math" panose="02040503050406030204" pitchFamily="18" charset="0"/>
                      </a:rPr>
                      <m:t>𝑥</m:t>
                    </m:r>
                    <m:r>
                      <a:rPr lang="en-US" sz="4400" i="1">
                        <a:solidFill>
                          <a:schemeClr val="bg1"/>
                        </a:solidFill>
                        <a:latin typeface="Cambria Math" panose="02040503050406030204" pitchFamily="18" charset="0"/>
                      </a:rPr>
                      <m:t>&lt;2</m:t>
                    </m:r>
                  </m:oMath>
                </a14:m>
                <a:endParaRPr lang="en-US" dirty="0"/>
              </a:p>
              <a:p>
                <a:endParaRPr lang="en-US" dirty="0"/>
              </a:p>
              <a:p>
                <a:r>
                  <a:rPr lang="en-US" dirty="0"/>
                  <a:t>Flux and field continuity at interface (𝑥=1)</a:t>
                </a:r>
              </a:p>
              <a:p>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1</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2</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2</m:t>
                                  </m:r>
                                </m:sub>
                              </m:sSub>
                            </m:num>
                            <m:den>
                              <m:r>
                                <a:rPr lang="en-US" sz="4400" i="1">
                                  <a:solidFill>
                                    <a:schemeClr val="bg1"/>
                                  </a:solidFill>
                                  <a:latin typeface="Cambria Math" panose="02040503050406030204" pitchFamily="18" charset="0"/>
                                </a:rPr>
                                <m:t>𝑑𝑥</m:t>
                              </m:r>
                            </m:den>
                          </m:f>
                        </m:e>
                      </m:d>
                    </m:oMath>
                  </m:oMathPara>
                </a14:m>
                <a:endParaRPr lang="en-US" sz="2800" dirty="0">
                  <a:solidFill>
                    <a:schemeClr val="bg1"/>
                  </a:solidFill>
                  <a:latin typeface="Trebuchet MS" panose="020B0603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2</m:t>
                          </m:r>
                        </m:sub>
                      </m:sSub>
                    </m:oMath>
                  </m:oMathPara>
                </a14:m>
                <a:endParaRPr lang="en-US" sz="2800" dirty="0">
                  <a:solidFill>
                    <a:schemeClr val="bg1"/>
                  </a:solidFill>
                  <a:latin typeface="Trebuchet MS" panose="020B0603020202020204" pitchFamily="34" charset="0"/>
                </a:endParaRPr>
              </a:p>
              <a:p>
                <a:endParaRPr lang="en-US" dirty="0"/>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5" name="Picture 4" descr="Chart, bar chart&#10;&#10;Description automatically generated">
            <a:extLst>
              <a:ext uri="{FF2B5EF4-FFF2-40B4-BE49-F238E27FC236}">
                <a16:creationId xmlns:a16="http://schemas.microsoft.com/office/drawing/2014/main" id="{C21CC761-F467-ACF5-CAB9-75A38417A24A}"/>
              </a:ext>
            </a:extLst>
          </p:cNvPr>
          <p:cNvPicPr>
            <a:picLocks noChangeAspect="1"/>
          </p:cNvPicPr>
          <p:nvPr/>
        </p:nvPicPr>
        <p:blipFill>
          <a:blip r:embed="rId6"/>
          <a:stretch>
            <a:fillRect/>
          </a:stretch>
        </p:blipFill>
        <p:spPr>
          <a:xfrm>
            <a:off x="8815519" y="3895344"/>
            <a:ext cx="18944962" cy="3048264"/>
          </a:xfrm>
          <a:prstGeom prst="rect">
            <a:avLst/>
          </a:prstGeom>
        </p:spPr>
      </p:pic>
    </p:spTree>
    <p:extLst>
      <p:ext uri="{BB962C8B-B14F-4D97-AF65-F5344CB8AC3E}">
        <p14:creationId xmlns:p14="http://schemas.microsoft.com/office/powerpoint/2010/main" val="3187718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 – Custom symbolic PDE</a:t>
            </a:r>
          </a:p>
        </p:txBody>
      </p:sp>
      <p:pic>
        <p:nvPicPr>
          <p:cNvPr id="5" name="Picture 4">
            <a:extLst>
              <a:ext uri="{FF2B5EF4-FFF2-40B4-BE49-F238E27FC236}">
                <a16:creationId xmlns:a16="http://schemas.microsoft.com/office/drawing/2014/main" id="{4258F688-60FD-68A0-CC29-AAE700B5B78D}"/>
              </a:ext>
            </a:extLst>
          </p:cNvPr>
          <p:cNvPicPr>
            <a:picLocks noChangeAspect="1"/>
          </p:cNvPicPr>
          <p:nvPr/>
        </p:nvPicPr>
        <p:blipFill>
          <a:blip r:embed="rId3"/>
          <a:stretch>
            <a:fillRect/>
          </a:stretch>
        </p:blipFill>
        <p:spPr>
          <a:xfrm>
            <a:off x="1308417" y="3191256"/>
            <a:ext cx="16448835" cy="17118146"/>
          </a:xfrm>
          <a:prstGeom prst="rect">
            <a:avLst/>
          </a:prstGeom>
        </p:spPr>
      </p:pic>
      <p:sp>
        <p:nvSpPr>
          <p:cNvPr id="6" name="Rectangle: Rounded Corners 5">
            <a:extLst>
              <a:ext uri="{FF2B5EF4-FFF2-40B4-BE49-F238E27FC236}">
                <a16:creationId xmlns:a16="http://schemas.microsoft.com/office/drawing/2014/main" id="{7F25309E-23AB-30FA-3E27-E5ABC017A3DB}"/>
              </a:ext>
            </a:extLst>
          </p:cNvPr>
          <p:cNvSpPr/>
          <p:nvPr/>
        </p:nvSpPr>
        <p:spPr>
          <a:xfrm>
            <a:off x="1308416" y="4105657"/>
            <a:ext cx="25209183" cy="1077218"/>
          </a:xfrm>
          <a:prstGeom prst="roundRect">
            <a:avLst>
              <a:gd name="adj" fmla="val 2501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EE7DCAF-388D-F38F-8C2B-34DCBF3AF383}"/>
              </a:ext>
            </a:extLst>
          </p:cNvPr>
          <p:cNvSpPr txBox="1"/>
          <p:nvPr/>
        </p:nvSpPr>
        <p:spPr>
          <a:xfrm>
            <a:off x="18818750" y="4096514"/>
            <a:ext cx="6884894" cy="1077218"/>
          </a:xfrm>
          <a:prstGeom prst="rect">
            <a:avLst/>
          </a:prstGeom>
          <a:noFill/>
        </p:spPr>
        <p:txBody>
          <a:bodyPr wrap="square" rtlCol="0">
            <a:spAutoFit/>
          </a:bodyPr>
          <a:lstStyle/>
          <a:p>
            <a:pPr algn="ctr"/>
            <a:r>
              <a:rPr lang="en-US" sz="3200" dirty="0">
                <a:solidFill>
                  <a:schemeClr val="bg1"/>
                </a:solidFill>
              </a:rPr>
              <a:t>Create a child class from Modulus’ </a:t>
            </a:r>
            <a:r>
              <a:rPr lang="en-US" sz="3200" dirty="0">
                <a:solidFill>
                  <a:schemeClr val="bg1"/>
                </a:solidFill>
                <a:latin typeface="Roboto Mono" panose="00000009000000000000" pitchFamily="49" charset="0"/>
                <a:ea typeface="Roboto Mono" panose="00000009000000000000" pitchFamily="49" charset="0"/>
              </a:rPr>
              <a:t>PDE</a:t>
            </a:r>
            <a:r>
              <a:rPr lang="en-US" sz="3200" dirty="0">
                <a:solidFill>
                  <a:schemeClr val="bg1"/>
                </a:solidFill>
              </a:rPr>
              <a:t> class</a:t>
            </a:r>
          </a:p>
        </p:txBody>
      </p:sp>
      <p:sp>
        <p:nvSpPr>
          <p:cNvPr id="8" name="Rectangle: Rounded Corners 7">
            <a:extLst>
              <a:ext uri="{FF2B5EF4-FFF2-40B4-BE49-F238E27FC236}">
                <a16:creationId xmlns:a16="http://schemas.microsoft.com/office/drawing/2014/main" id="{9E53AB47-842E-6744-1F60-C46CCA7D155D}"/>
              </a:ext>
            </a:extLst>
          </p:cNvPr>
          <p:cNvSpPr/>
          <p:nvPr/>
        </p:nvSpPr>
        <p:spPr>
          <a:xfrm>
            <a:off x="1308416" y="5178954"/>
            <a:ext cx="25209183" cy="2055564"/>
          </a:xfrm>
          <a:prstGeom prst="roundRect">
            <a:avLst>
              <a:gd name="adj" fmla="val 1324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F34AA85-BB9C-B2DA-E109-9C81A7C80771}"/>
              </a:ext>
            </a:extLst>
          </p:cNvPr>
          <p:cNvSpPr txBox="1"/>
          <p:nvPr/>
        </p:nvSpPr>
        <p:spPr>
          <a:xfrm>
            <a:off x="18818750" y="5695021"/>
            <a:ext cx="6884894" cy="1077218"/>
          </a:xfrm>
          <a:prstGeom prst="rect">
            <a:avLst/>
          </a:prstGeom>
          <a:noFill/>
        </p:spPr>
        <p:txBody>
          <a:bodyPr wrap="square" rtlCol="0">
            <a:spAutoFit/>
          </a:bodyPr>
          <a:lstStyle/>
          <a:p>
            <a:pPr algn="ctr"/>
            <a:r>
              <a:rPr lang="en-US" sz="3200" dirty="0">
                <a:solidFill>
                  <a:schemeClr val="bg1"/>
                </a:solidFill>
              </a:rPr>
              <a:t>Add the </a:t>
            </a:r>
            <a:r>
              <a:rPr lang="en-US" sz="3200" dirty="0">
                <a:solidFill>
                  <a:schemeClr val="bg1"/>
                </a:solidFill>
                <a:latin typeface="Roboto Mono" panose="00000009000000000000" pitchFamily="49" charset="0"/>
                <a:ea typeface="Roboto Mono" panose="00000009000000000000" pitchFamily="49" charset="0"/>
              </a:rPr>
              <a:t>__</a:t>
            </a:r>
            <a:r>
              <a:rPr lang="en-US" sz="3200" dirty="0" err="1">
                <a:solidFill>
                  <a:schemeClr val="bg1"/>
                </a:solidFill>
                <a:latin typeface="Roboto Mono" panose="00000009000000000000" pitchFamily="49" charset="0"/>
                <a:ea typeface="Roboto Mono" panose="00000009000000000000" pitchFamily="49" charset="0"/>
              </a:rPr>
              <a:t>init</a:t>
            </a:r>
            <a:r>
              <a:rPr lang="en-US" sz="3200" dirty="0">
                <a:solidFill>
                  <a:schemeClr val="bg1"/>
                </a:solidFill>
                <a:latin typeface="Roboto Mono" panose="00000009000000000000" pitchFamily="49" charset="0"/>
                <a:ea typeface="Roboto Mono" panose="00000009000000000000" pitchFamily="49" charset="0"/>
              </a:rPr>
              <a:t>__() </a:t>
            </a:r>
            <a:r>
              <a:rPr lang="en-US" sz="3200" dirty="0">
                <a:solidFill>
                  <a:schemeClr val="bg1"/>
                </a:solidFill>
              </a:rPr>
              <a:t>function to define any PDE specific arguments</a:t>
            </a:r>
          </a:p>
        </p:txBody>
      </p:sp>
      <p:sp>
        <p:nvSpPr>
          <p:cNvPr id="10" name="Rectangle: Rounded Corners 9">
            <a:extLst>
              <a:ext uri="{FF2B5EF4-FFF2-40B4-BE49-F238E27FC236}">
                <a16:creationId xmlns:a16="http://schemas.microsoft.com/office/drawing/2014/main" id="{8A004CD2-A96A-F987-7CF6-9F622A7FD883}"/>
              </a:ext>
            </a:extLst>
          </p:cNvPr>
          <p:cNvSpPr/>
          <p:nvPr/>
        </p:nvSpPr>
        <p:spPr>
          <a:xfrm>
            <a:off x="1308416" y="7222660"/>
            <a:ext cx="25209183" cy="5552046"/>
          </a:xfrm>
          <a:prstGeom prst="roundRect">
            <a:avLst>
              <a:gd name="adj" fmla="val 549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2F395C6-F1FA-4AFA-09EE-E91C60FB72ED}"/>
              </a:ext>
            </a:extLst>
          </p:cNvPr>
          <p:cNvSpPr txBox="1"/>
          <p:nvPr/>
        </p:nvSpPr>
        <p:spPr>
          <a:xfrm>
            <a:off x="18694978" y="9466003"/>
            <a:ext cx="6884894" cy="1077218"/>
          </a:xfrm>
          <a:prstGeom prst="rect">
            <a:avLst/>
          </a:prstGeom>
          <a:noFill/>
        </p:spPr>
        <p:txBody>
          <a:bodyPr wrap="square" rtlCol="0">
            <a:spAutoFit/>
          </a:bodyPr>
          <a:lstStyle/>
          <a:p>
            <a:pPr algn="ctr"/>
            <a:r>
              <a:rPr lang="en-US" sz="3200" dirty="0">
                <a:solidFill>
                  <a:schemeClr val="bg1"/>
                </a:solidFill>
              </a:rPr>
              <a:t>Symbolic input variables using </a:t>
            </a:r>
            <a:r>
              <a:rPr lang="en-US" sz="3200" dirty="0" err="1">
                <a:solidFill>
                  <a:schemeClr val="bg1"/>
                </a:solidFill>
              </a:rPr>
              <a:t>sympy’s</a:t>
            </a:r>
            <a:r>
              <a:rPr lang="en-US" sz="3200" dirty="0">
                <a:solidFill>
                  <a:schemeClr val="bg1"/>
                </a:solidFill>
              </a:rPr>
              <a:t> </a:t>
            </a:r>
            <a:r>
              <a:rPr lang="en-US" sz="3200" dirty="0">
                <a:solidFill>
                  <a:schemeClr val="bg1"/>
                </a:solidFill>
                <a:latin typeface="Roboto Mono" panose="00000009000000000000" pitchFamily="49" charset="0"/>
                <a:ea typeface="Roboto Mono" panose="00000009000000000000" pitchFamily="49" charset="0"/>
              </a:rPr>
              <a:t>Symbol</a:t>
            </a:r>
          </a:p>
        </p:txBody>
      </p:sp>
      <p:sp>
        <p:nvSpPr>
          <p:cNvPr id="12" name="Rectangle: Rounded Corners 11">
            <a:extLst>
              <a:ext uri="{FF2B5EF4-FFF2-40B4-BE49-F238E27FC236}">
                <a16:creationId xmlns:a16="http://schemas.microsoft.com/office/drawing/2014/main" id="{F2E33561-4F27-A411-4D34-EC5F0850EBF5}"/>
              </a:ext>
            </a:extLst>
          </p:cNvPr>
          <p:cNvSpPr/>
          <p:nvPr/>
        </p:nvSpPr>
        <p:spPr>
          <a:xfrm>
            <a:off x="1308415" y="12774706"/>
            <a:ext cx="25209183" cy="5552046"/>
          </a:xfrm>
          <a:prstGeom prst="roundRect">
            <a:avLst>
              <a:gd name="adj" fmla="val 549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3682559-F000-07D0-F0C8-292501344CB6}"/>
              </a:ext>
            </a:extLst>
          </p:cNvPr>
          <p:cNvSpPr txBox="1"/>
          <p:nvPr/>
        </p:nvSpPr>
        <p:spPr>
          <a:xfrm>
            <a:off x="18694978" y="13891202"/>
            <a:ext cx="6884894" cy="3539430"/>
          </a:xfrm>
          <a:prstGeom prst="rect">
            <a:avLst/>
          </a:prstGeom>
          <a:noFill/>
        </p:spPr>
        <p:txBody>
          <a:bodyPr wrap="square" rtlCol="0">
            <a:spAutoFit/>
          </a:bodyPr>
          <a:lstStyle/>
          <a:p>
            <a:pPr algn="ctr"/>
            <a:r>
              <a:rPr lang="en-US" sz="3200" dirty="0">
                <a:solidFill>
                  <a:schemeClr val="bg1"/>
                </a:solidFill>
              </a:rPr>
              <a:t>Dependent variables defined using </a:t>
            </a:r>
            <a:r>
              <a:rPr lang="en-US" sz="3200" dirty="0" err="1">
                <a:solidFill>
                  <a:schemeClr val="bg1"/>
                </a:solidFill>
              </a:rPr>
              <a:t>sympy’s</a:t>
            </a:r>
            <a:r>
              <a:rPr lang="en-US" sz="3200" dirty="0">
                <a:solidFill>
                  <a:schemeClr val="bg1"/>
                </a:solidFill>
              </a:rPr>
              <a:t> </a:t>
            </a:r>
            <a:r>
              <a:rPr lang="en-US" sz="3200" dirty="0">
                <a:solidFill>
                  <a:schemeClr val="bg1"/>
                </a:solidFill>
                <a:latin typeface="Roboto Mono" panose="00000009000000000000" pitchFamily="49" charset="0"/>
                <a:ea typeface="Roboto Mono" panose="00000009000000000000" pitchFamily="49" charset="0"/>
              </a:rPr>
              <a:t>Function </a:t>
            </a:r>
          </a:p>
          <a:p>
            <a:pPr algn="ctr"/>
            <a:endParaRPr lang="en-US" sz="3200" dirty="0">
              <a:solidFill>
                <a:schemeClr val="bg1"/>
              </a:solidFill>
              <a:latin typeface="Roboto Mono" panose="00000009000000000000" pitchFamily="49" charset="0"/>
              <a:ea typeface="Roboto Mono" panose="00000009000000000000" pitchFamily="49" charset="0"/>
            </a:endParaRPr>
          </a:p>
          <a:p>
            <a:pPr algn="ctr"/>
            <a:r>
              <a:rPr lang="en-US" sz="3200" dirty="0">
                <a:solidFill>
                  <a:schemeClr val="bg1"/>
                </a:solidFill>
                <a:ea typeface="Roboto Mono" panose="00000009000000000000" pitchFamily="49" charset="0"/>
              </a:rPr>
              <a:t>Any additional terms that potentially need to be parameterized can also be specified as dependent variables </a:t>
            </a:r>
            <a:endParaRPr lang="en-US" sz="3200" dirty="0">
              <a:solidFill>
                <a:schemeClr val="bg1"/>
              </a:solidFill>
              <a:latin typeface="Roboto Mono" panose="00000009000000000000" pitchFamily="49" charset="0"/>
              <a:ea typeface="Roboto Mono" panose="00000009000000000000" pitchFamily="49" charset="0"/>
            </a:endParaRPr>
          </a:p>
        </p:txBody>
      </p:sp>
      <p:sp>
        <p:nvSpPr>
          <p:cNvPr id="14" name="Rectangle: Rounded Corners 13">
            <a:extLst>
              <a:ext uri="{FF2B5EF4-FFF2-40B4-BE49-F238E27FC236}">
                <a16:creationId xmlns:a16="http://schemas.microsoft.com/office/drawing/2014/main" id="{0E8A58BC-F4D5-801A-9D1A-75F11158CC39}"/>
              </a:ext>
            </a:extLst>
          </p:cNvPr>
          <p:cNvSpPr/>
          <p:nvPr/>
        </p:nvSpPr>
        <p:spPr>
          <a:xfrm>
            <a:off x="1308415" y="18326752"/>
            <a:ext cx="25209183" cy="1982476"/>
          </a:xfrm>
          <a:prstGeom prst="roundRect">
            <a:avLst>
              <a:gd name="adj" fmla="val 956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70D2933-CF82-3F57-2459-4BDC20FC9BDA}"/>
              </a:ext>
            </a:extLst>
          </p:cNvPr>
          <p:cNvSpPr txBox="1"/>
          <p:nvPr/>
        </p:nvSpPr>
        <p:spPr>
          <a:xfrm>
            <a:off x="18694978" y="18779381"/>
            <a:ext cx="6884894" cy="1077218"/>
          </a:xfrm>
          <a:prstGeom prst="rect">
            <a:avLst/>
          </a:prstGeom>
          <a:noFill/>
        </p:spPr>
        <p:txBody>
          <a:bodyPr wrap="square" rtlCol="0">
            <a:spAutoFit/>
          </a:bodyPr>
          <a:lstStyle/>
          <a:p>
            <a:pPr algn="ctr"/>
            <a:r>
              <a:rPr lang="en-US" sz="3200" dirty="0">
                <a:solidFill>
                  <a:schemeClr val="bg1"/>
                </a:solidFill>
              </a:rPr>
              <a:t>Symbolic PDE. Derivatives are computed using </a:t>
            </a:r>
            <a:r>
              <a:rPr lang="en-US" sz="3200" dirty="0" err="1">
                <a:solidFill>
                  <a:schemeClr val="bg1"/>
                </a:solidFill>
              </a:rPr>
              <a:t>sympy’s</a:t>
            </a:r>
            <a:r>
              <a:rPr lang="en-US" sz="3200" dirty="0">
                <a:solidFill>
                  <a:schemeClr val="bg1"/>
                </a:solidFill>
              </a:rPr>
              <a:t> functions</a:t>
            </a:r>
            <a:endParaRPr lang="en-US" sz="3200" dirty="0">
              <a:solidFill>
                <a:schemeClr val="bg1"/>
              </a:solidFill>
              <a:latin typeface="Roboto Mono" panose="00000009000000000000" pitchFamily="49" charset="0"/>
              <a:ea typeface="Roboto Mono" panose="00000009000000000000"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52737-1B9C-F2BB-BFCF-1FB3193934FE}"/>
                  </a:ext>
                </a:extLst>
              </p:cNvPr>
              <p:cNvSpPr txBox="1"/>
              <p:nvPr/>
            </p:nvSpPr>
            <p:spPr>
              <a:xfrm>
                <a:off x="27410249" y="18964047"/>
                <a:ext cx="519804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𝑇</m:t>
                          </m:r>
                        </m:e>
                        <m:sub>
                          <m:r>
                            <a:rPr lang="en-US" sz="4000" b="0" i="1" smtClean="0">
                              <a:solidFill>
                                <a:schemeClr val="bg1"/>
                              </a:solidFill>
                              <a:latin typeface="Cambria Math" panose="02040503050406030204" pitchFamily="18" charset="0"/>
                            </a:rPr>
                            <m:t>𝑡</m:t>
                          </m:r>
                        </m:sub>
                      </m:sSub>
                      <m:r>
                        <a:rPr lang="en-US" sz="4000" b="0" i="1" smtClean="0">
                          <a:solidFill>
                            <a:schemeClr val="bg1"/>
                          </a:solidFill>
                          <a:latin typeface="Cambria Math" panose="02040503050406030204" pitchFamily="18" charset="0"/>
                        </a:rPr>
                        <m:t>=</m:t>
                      </m:r>
                      <m:r>
                        <m:rPr>
                          <m:sty m:val="p"/>
                        </m:rPr>
                        <a:rPr lang="en-US" sz="4000" b="0" i="0"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𝐷</m:t>
                          </m:r>
                          <m:r>
                            <m:rPr>
                              <m:sty m:val="p"/>
                            </m:rPr>
                            <a:rPr lang="en-US" sz="4000" b="0" i="0"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e>
                      </m:d>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𝑄</m:t>
                      </m:r>
                    </m:oMath>
                  </m:oMathPara>
                </a14:m>
                <a:endParaRPr lang="en-US" sz="4000" dirty="0" err="1">
                  <a:solidFill>
                    <a:schemeClr val="bg1"/>
                  </a:solidFill>
                  <a:latin typeface="Trebuchet MS" panose="020B0603020202020204" pitchFamily="34" charset="0"/>
                </a:endParaRPr>
              </a:p>
            </p:txBody>
          </p:sp>
        </mc:Choice>
        <mc:Fallback xmlns="">
          <p:sp>
            <p:nvSpPr>
              <p:cNvPr id="20" name="TextBox 19">
                <a:extLst>
                  <a:ext uri="{FF2B5EF4-FFF2-40B4-BE49-F238E27FC236}">
                    <a16:creationId xmlns:a16="http://schemas.microsoft.com/office/drawing/2014/main" id="{DF752737-1B9C-F2BB-BFCF-1FB3193934FE}"/>
                  </a:ext>
                </a:extLst>
              </p:cNvPr>
              <p:cNvSpPr txBox="1">
                <a:spLocks noRot="1" noChangeAspect="1" noMove="1" noResize="1" noEditPoints="1" noAdjustHandles="1" noChangeArrowheads="1" noChangeShapeType="1" noTextEdit="1"/>
              </p:cNvSpPr>
              <p:nvPr/>
            </p:nvSpPr>
            <p:spPr>
              <a:xfrm>
                <a:off x="27410249" y="18964047"/>
                <a:ext cx="5198043"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9969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19" name="Picture 18">
            <a:extLst>
              <a:ext uri="{FF2B5EF4-FFF2-40B4-BE49-F238E27FC236}">
                <a16:creationId xmlns:a16="http://schemas.microsoft.com/office/drawing/2014/main" id="{9C5A1093-AE44-1769-2CB9-B4FD8BB90687}"/>
              </a:ext>
            </a:extLst>
          </p:cNvPr>
          <p:cNvPicPr>
            <a:picLocks noChangeAspect="1"/>
          </p:cNvPicPr>
          <p:nvPr/>
        </p:nvPicPr>
        <p:blipFill>
          <a:blip r:embed="rId3"/>
          <a:stretch>
            <a:fillRect/>
          </a:stretch>
        </p:blipFill>
        <p:spPr>
          <a:xfrm>
            <a:off x="1308417" y="3191256"/>
            <a:ext cx="12898892" cy="16082910"/>
          </a:xfrm>
          <a:prstGeom prst="rect">
            <a:avLst/>
          </a:prstGeom>
        </p:spPr>
      </p:pic>
      <p:pic>
        <p:nvPicPr>
          <p:cNvPr id="21" name="Picture 20">
            <a:extLst>
              <a:ext uri="{FF2B5EF4-FFF2-40B4-BE49-F238E27FC236}">
                <a16:creationId xmlns:a16="http://schemas.microsoft.com/office/drawing/2014/main" id="{839CB60A-9BD0-B79C-F821-22062A8A25E9}"/>
              </a:ext>
            </a:extLst>
          </p:cNvPr>
          <p:cNvPicPr>
            <a:picLocks noChangeAspect="1"/>
          </p:cNvPicPr>
          <p:nvPr/>
        </p:nvPicPr>
        <p:blipFill>
          <a:blip r:embed="rId4"/>
          <a:stretch>
            <a:fillRect/>
          </a:stretch>
        </p:blipFill>
        <p:spPr>
          <a:xfrm>
            <a:off x="19494184" y="3191255"/>
            <a:ext cx="10317339" cy="16082911"/>
          </a:xfrm>
          <a:prstGeom prst="rect">
            <a:avLst/>
          </a:prstGeom>
        </p:spPr>
      </p:pic>
      <p:sp>
        <p:nvSpPr>
          <p:cNvPr id="22" name="Rectangle: Rounded Corners 21">
            <a:extLst>
              <a:ext uri="{FF2B5EF4-FFF2-40B4-BE49-F238E27FC236}">
                <a16:creationId xmlns:a16="http://schemas.microsoft.com/office/drawing/2014/main" id="{5475D64E-D649-E29D-1E90-003AAFCC26ED}"/>
              </a:ext>
            </a:extLst>
          </p:cNvPr>
          <p:cNvSpPr/>
          <p:nvPr/>
        </p:nvSpPr>
        <p:spPr>
          <a:xfrm>
            <a:off x="1308417" y="3218688"/>
            <a:ext cx="17297084" cy="896112"/>
          </a:xfrm>
          <a:prstGeom prst="roundRect">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220AAC0-8B9A-FE28-13DC-1FFF3B3F66C4}"/>
              </a:ext>
            </a:extLst>
          </p:cNvPr>
          <p:cNvSpPr txBox="1"/>
          <p:nvPr/>
        </p:nvSpPr>
        <p:spPr>
          <a:xfrm>
            <a:off x="14125074" y="3374356"/>
            <a:ext cx="4480427" cy="584775"/>
          </a:xfrm>
          <a:prstGeom prst="rect">
            <a:avLst/>
          </a:prstGeom>
          <a:noFill/>
        </p:spPr>
        <p:txBody>
          <a:bodyPr wrap="square" rtlCol="0">
            <a:spAutoFit/>
          </a:bodyPr>
          <a:lstStyle/>
          <a:p>
            <a:pPr algn="ctr"/>
            <a:r>
              <a:rPr lang="en-US" sz="3200" dirty="0">
                <a:solidFill>
                  <a:schemeClr val="bg1"/>
                </a:solidFill>
              </a:rPr>
              <a:t>Loading hydra configs</a:t>
            </a:r>
          </a:p>
        </p:txBody>
      </p:sp>
      <p:sp>
        <p:nvSpPr>
          <p:cNvPr id="24" name="Rectangle: Rounded Corners 23">
            <a:extLst>
              <a:ext uri="{FF2B5EF4-FFF2-40B4-BE49-F238E27FC236}">
                <a16:creationId xmlns:a16="http://schemas.microsoft.com/office/drawing/2014/main" id="{7CE65918-FF50-52B4-4AC9-60361AF9D880}"/>
              </a:ext>
            </a:extLst>
          </p:cNvPr>
          <p:cNvSpPr/>
          <p:nvPr/>
        </p:nvSpPr>
        <p:spPr>
          <a:xfrm>
            <a:off x="1308417" y="4105656"/>
            <a:ext cx="17297084" cy="9032827"/>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EC16A8-23A4-2112-4D79-670A905E5C0C}"/>
              </a:ext>
            </a:extLst>
          </p:cNvPr>
          <p:cNvSpPr txBox="1"/>
          <p:nvPr/>
        </p:nvSpPr>
        <p:spPr>
          <a:xfrm>
            <a:off x="14207309" y="8334254"/>
            <a:ext cx="4398192" cy="1077218"/>
          </a:xfrm>
          <a:prstGeom prst="rect">
            <a:avLst/>
          </a:prstGeom>
          <a:noFill/>
        </p:spPr>
        <p:txBody>
          <a:bodyPr wrap="square" rtlCol="0">
            <a:spAutoFit/>
          </a:bodyPr>
          <a:lstStyle/>
          <a:p>
            <a:pPr algn="ctr"/>
            <a:r>
              <a:rPr lang="en-US" sz="3200" dirty="0">
                <a:solidFill>
                  <a:schemeClr val="bg1"/>
                </a:solidFill>
              </a:rPr>
              <a:t>Equation and neural network nodes</a:t>
            </a:r>
          </a:p>
        </p:txBody>
      </p:sp>
      <p:sp>
        <p:nvSpPr>
          <p:cNvPr id="27" name="Rectangle: Rounded Corners 26">
            <a:extLst>
              <a:ext uri="{FF2B5EF4-FFF2-40B4-BE49-F238E27FC236}">
                <a16:creationId xmlns:a16="http://schemas.microsoft.com/office/drawing/2014/main" id="{E147C170-D8EA-3D45-5B6E-647F6BE680A6}"/>
              </a:ext>
            </a:extLst>
          </p:cNvPr>
          <p:cNvSpPr/>
          <p:nvPr/>
        </p:nvSpPr>
        <p:spPr>
          <a:xfrm>
            <a:off x="1292376" y="13138483"/>
            <a:ext cx="17297084" cy="609600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A9BDFAE-536F-B9FD-89AA-ED173C8458B1}"/>
              </a:ext>
            </a:extLst>
          </p:cNvPr>
          <p:cNvSpPr txBox="1"/>
          <p:nvPr/>
        </p:nvSpPr>
        <p:spPr>
          <a:xfrm>
            <a:off x="14223350" y="15647874"/>
            <a:ext cx="4398192" cy="1077218"/>
          </a:xfrm>
          <a:prstGeom prst="rect">
            <a:avLst/>
          </a:prstGeom>
          <a:noFill/>
        </p:spPr>
        <p:txBody>
          <a:bodyPr wrap="square" rtlCol="0">
            <a:spAutoFit/>
          </a:bodyPr>
          <a:lstStyle/>
          <a:p>
            <a:pPr algn="ctr"/>
            <a:r>
              <a:rPr lang="en-US" sz="3200" dirty="0">
                <a:solidFill>
                  <a:schemeClr val="bg1"/>
                </a:solidFill>
              </a:rPr>
              <a:t>Domain and Constraints</a:t>
            </a:r>
          </a:p>
        </p:txBody>
      </p:sp>
      <p:sp>
        <p:nvSpPr>
          <p:cNvPr id="29" name="Rectangle: Rounded Corners 28">
            <a:extLst>
              <a:ext uri="{FF2B5EF4-FFF2-40B4-BE49-F238E27FC236}">
                <a16:creationId xmlns:a16="http://schemas.microsoft.com/office/drawing/2014/main" id="{EED524D8-C8BA-78F0-B765-CB8F27740BC3}"/>
              </a:ext>
            </a:extLst>
          </p:cNvPr>
          <p:cNvSpPr/>
          <p:nvPr/>
        </p:nvSpPr>
        <p:spPr>
          <a:xfrm>
            <a:off x="18589460" y="10394124"/>
            <a:ext cx="16646041" cy="530186"/>
          </a:xfrm>
          <a:prstGeom prst="roundRect">
            <a:avLst>
              <a:gd name="adj" fmla="val 47580"/>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CFDA1A8-8B5A-91C6-F275-886B16C97830}"/>
              </a:ext>
            </a:extLst>
          </p:cNvPr>
          <p:cNvSpPr txBox="1"/>
          <p:nvPr/>
        </p:nvSpPr>
        <p:spPr>
          <a:xfrm>
            <a:off x="29811523" y="10339535"/>
            <a:ext cx="5286875" cy="584775"/>
          </a:xfrm>
          <a:prstGeom prst="rect">
            <a:avLst/>
          </a:prstGeom>
          <a:noFill/>
        </p:spPr>
        <p:txBody>
          <a:bodyPr wrap="square" rtlCol="0">
            <a:spAutoFit/>
          </a:bodyPr>
          <a:lstStyle/>
          <a:p>
            <a:pPr algn="ctr"/>
            <a:r>
              <a:rPr lang="en-US" sz="3200" dirty="0">
                <a:solidFill>
                  <a:schemeClr val="bg1"/>
                </a:solidFill>
              </a:rPr>
              <a:t>Criteria for sub-sampling</a:t>
            </a:r>
          </a:p>
        </p:txBody>
      </p:sp>
      <p:sp>
        <p:nvSpPr>
          <p:cNvPr id="31" name="Rectangle: Rounded Corners 30">
            <a:extLst>
              <a:ext uri="{FF2B5EF4-FFF2-40B4-BE49-F238E27FC236}">
                <a16:creationId xmlns:a16="http://schemas.microsoft.com/office/drawing/2014/main" id="{2F90D96A-C50F-53B3-697B-27E027AA2DE5}"/>
              </a:ext>
            </a:extLst>
          </p:cNvPr>
          <p:cNvSpPr/>
          <p:nvPr/>
        </p:nvSpPr>
        <p:spPr>
          <a:xfrm>
            <a:off x="18589458" y="3507448"/>
            <a:ext cx="16646041" cy="3307754"/>
          </a:xfrm>
          <a:prstGeom prst="roundRect">
            <a:avLst>
              <a:gd name="adj" fmla="val 6841"/>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9AD106E-40E4-9BCF-B6A8-112F78511899}"/>
              </a:ext>
            </a:extLst>
          </p:cNvPr>
          <p:cNvSpPr txBox="1"/>
          <p:nvPr/>
        </p:nvSpPr>
        <p:spPr>
          <a:xfrm>
            <a:off x="29811522" y="4668592"/>
            <a:ext cx="5286875" cy="1077218"/>
          </a:xfrm>
          <a:prstGeom prst="rect">
            <a:avLst/>
          </a:prstGeom>
          <a:noFill/>
        </p:spPr>
        <p:txBody>
          <a:bodyPr wrap="square" rtlCol="0">
            <a:spAutoFit/>
          </a:bodyPr>
          <a:lstStyle/>
          <a:p>
            <a:pPr algn="ctr"/>
            <a:r>
              <a:rPr lang="en-US" sz="3200" dirty="0">
                <a:solidFill>
                  <a:schemeClr val="bg1"/>
                </a:solidFill>
              </a:rPr>
              <a:t>Sample the boundary of geometry </a:t>
            </a:r>
          </a:p>
        </p:txBody>
      </p:sp>
      <p:sp>
        <p:nvSpPr>
          <p:cNvPr id="33" name="Rectangle: Rounded Corners 32">
            <a:extLst>
              <a:ext uri="{FF2B5EF4-FFF2-40B4-BE49-F238E27FC236}">
                <a16:creationId xmlns:a16="http://schemas.microsoft.com/office/drawing/2014/main" id="{E02C301D-8721-B029-A869-11F73431DC4A}"/>
              </a:ext>
            </a:extLst>
          </p:cNvPr>
          <p:cNvSpPr/>
          <p:nvPr/>
        </p:nvSpPr>
        <p:spPr>
          <a:xfrm>
            <a:off x="18589459" y="11906962"/>
            <a:ext cx="16646041" cy="3740912"/>
          </a:xfrm>
          <a:prstGeom prst="roundRect">
            <a:avLst>
              <a:gd name="adj" fmla="val 6841"/>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6AC427C-DF53-EBEE-7FFC-2C422E9B5CAB}"/>
              </a:ext>
            </a:extLst>
          </p:cNvPr>
          <p:cNvSpPr txBox="1"/>
          <p:nvPr/>
        </p:nvSpPr>
        <p:spPr>
          <a:xfrm>
            <a:off x="29827563" y="13025308"/>
            <a:ext cx="5286875" cy="1077218"/>
          </a:xfrm>
          <a:prstGeom prst="rect">
            <a:avLst/>
          </a:prstGeom>
          <a:noFill/>
        </p:spPr>
        <p:txBody>
          <a:bodyPr wrap="square" rtlCol="0">
            <a:spAutoFit/>
          </a:bodyPr>
          <a:lstStyle/>
          <a:p>
            <a:pPr algn="ctr"/>
            <a:r>
              <a:rPr lang="en-US" sz="3200" dirty="0">
                <a:solidFill>
                  <a:schemeClr val="bg1"/>
                </a:solidFill>
              </a:rPr>
              <a:t>Sample the interior of geometry </a:t>
            </a:r>
          </a:p>
        </p:txBody>
      </p:sp>
    </p:spTree>
    <p:extLst>
      <p:ext uri="{BB962C8B-B14F-4D97-AF65-F5344CB8AC3E}">
        <p14:creationId xmlns:p14="http://schemas.microsoft.com/office/powerpoint/2010/main" val="3017438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Saturating Performance in Traditional HPC</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Simulations are getting larger and more complex</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pPr marL="0" indent="0">
              <a:buNone/>
            </a:pPr>
            <a:r>
              <a:rPr lang="en-US" b="1" dirty="0">
                <a:solidFill>
                  <a:srgbClr val="76B900"/>
                </a:solidFill>
              </a:rPr>
              <a:t>Traditional solution methods are:</a:t>
            </a:r>
          </a:p>
          <a:p>
            <a:r>
              <a:rPr lang="en-US" dirty="0"/>
              <a:t>Computationally Expensive</a:t>
            </a:r>
          </a:p>
          <a:p>
            <a:r>
              <a:rPr lang="en-US" dirty="0"/>
              <a:t>Plagued by Domain Discretization Techniques</a:t>
            </a:r>
          </a:p>
          <a:p>
            <a:r>
              <a:rPr lang="en-US" dirty="0"/>
              <a:t>Not suitable for Data-assimilation or Inverse problems </a:t>
            </a:r>
          </a:p>
          <a:p>
            <a:pPr marL="0" indent="0">
              <a:buNone/>
            </a:pPr>
            <a:endParaRPr lang="en-US" dirty="0"/>
          </a:p>
        </p:txBody>
      </p:sp>
      <p:pic>
        <p:nvPicPr>
          <p:cNvPr id="5" name="Google Shape;1166;p93">
            <a:extLst>
              <a:ext uri="{FF2B5EF4-FFF2-40B4-BE49-F238E27FC236}">
                <a16:creationId xmlns:a16="http://schemas.microsoft.com/office/drawing/2014/main" id="{CEA40254-C246-A39E-CB8F-45B39FA7D5F9}"/>
              </a:ext>
            </a:extLst>
          </p:cNvPr>
          <p:cNvPicPr preferRelativeResize="0"/>
          <p:nvPr/>
        </p:nvPicPr>
        <p:blipFill rotWithShape="1">
          <a:blip r:embed="rId3">
            <a:alphaModFix/>
          </a:blip>
          <a:srcRect/>
          <a:stretch/>
        </p:blipFill>
        <p:spPr>
          <a:xfrm>
            <a:off x="5407912" y="8876844"/>
            <a:ext cx="25504707" cy="11239759"/>
          </a:xfrm>
          <a:prstGeom prst="rect">
            <a:avLst/>
          </a:prstGeom>
          <a:noFill/>
          <a:ln>
            <a:noFill/>
          </a:ln>
        </p:spPr>
      </p:pic>
    </p:spTree>
    <p:extLst>
      <p:ext uri="{BB962C8B-B14F-4D97-AF65-F5344CB8AC3E}">
        <p14:creationId xmlns:p14="http://schemas.microsoft.com/office/powerpoint/2010/main" val="3031490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19" name="Picture 18">
            <a:extLst>
              <a:ext uri="{FF2B5EF4-FFF2-40B4-BE49-F238E27FC236}">
                <a16:creationId xmlns:a16="http://schemas.microsoft.com/office/drawing/2014/main" id="{9C5A1093-AE44-1769-2CB9-B4FD8BB90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416" y="3198430"/>
            <a:ext cx="15528125" cy="16036054"/>
          </a:xfrm>
          <a:prstGeom prst="rect">
            <a:avLst/>
          </a:prstGeom>
        </p:spPr>
      </p:pic>
      <p:sp>
        <p:nvSpPr>
          <p:cNvPr id="22" name="Rectangle: Rounded Corners 21">
            <a:extLst>
              <a:ext uri="{FF2B5EF4-FFF2-40B4-BE49-F238E27FC236}">
                <a16:creationId xmlns:a16="http://schemas.microsoft.com/office/drawing/2014/main" id="{5475D64E-D649-E29D-1E90-003AAFCC26ED}"/>
              </a:ext>
            </a:extLst>
          </p:cNvPr>
          <p:cNvSpPr/>
          <p:nvPr/>
        </p:nvSpPr>
        <p:spPr>
          <a:xfrm>
            <a:off x="1308417" y="3218688"/>
            <a:ext cx="20685536" cy="6096000"/>
          </a:xfrm>
          <a:prstGeom prst="roundRect">
            <a:avLst>
              <a:gd name="adj" fmla="val 3246"/>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220AAC0-8B9A-FE28-13DC-1FFF3B3F66C4}"/>
              </a:ext>
            </a:extLst>
          </p:cNvPr>
          <p:cNvSpPr txBox="1"/>
          <p:nvPr/>
        </p:nvSpPr>
        <p:spPr>
          <a:xfrm>
            <a:off x="16836541" y="5235636"/>
            <a:ext cx="5016881" cy="2062103"/>
          </a:xfrm>
          <a:prstGeom prst="rect">
            <a:avLst/>
          </a:prstGeom>
          <a:noFill/>
        </p:spPr>
        <p:txBody>
          <a:bodyPr wrap="square" rtlCol="0">
            <a:spAutoFit/>
          </a:bodyPr>
          <a:lstStyle/>
          <a:p>
            <a:pPr algn="ctr"/>
            <a:r>
              <a:rPr lang="en-US" sz="3200" dirty="0">
                <a:solidFill>
                  <a:schemeClr val="bg1"/>
                </a:solidFill>
              </a:rPr>
              <a:t>Validators to compare with experimental/analytical</a:t>
            </a:r>
          </a:p>
          <a:p>
            <a:pPr algn="ctr"/>
            <a:r>
              <a:rPr lang="en-US" sz="3200" dirty="0">
                <a:solidFill>
                  <a:schemeClr val="bg1"/>
                </a:solidFill>
              </a:rPr>
              <a:t>/solver data</a:t>
            </a:r>
          </a:p>
        </p:txBody>
      </p:sp>
      <p:sp>
        <p:nvSpPr>
          <p:cNvPr id="27" name="Rectangle: Rounded Corners 26">
            <a:extLst>
              <a:ext uri="{FF2B5EF4-FFF2-40B4-BE49-F238E27FC236}">
                <a16:creationId xmlns:a16="http://schemas.microsoft.com/office/drawing/2014/main" id="{E147C170-D8EA-3D45-5B6E-647F6BE680A6}"/>
              </a:ext>
            </a:extLst>
          </p:cNvPr>
          <p:cNvSpPr/>
          <p:nvPr/>
        </p:nvSpPr>
        <p:spPr>
          <a:xfrm>
            <a:off x="1308417" y="9314689"/>
            <a:ext cx="20685536" cy="4160680"/>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A9BDFAE-536F-B9FD-89AA-ED173C8458B1}"/>
              </a:ext>
            </a:extLst>
          </p:cNvPr>
          <p:cNvSpPr txBox="1"/>
          <p:nvPr/>
        </p:nvSpPr>
        <p:spPr>
          <a:xfrm>
            <a:off x="16715088" y="10431627"/>
            <a:ext cx="5259786" cy="1569660"/>
          </a:xfrm>
          <a:prstGeom prst="rect">
            <a:avLst/>
          </a:prstGeom>
          <a:noFill/>
        </p:spPr>
        <p:txBody>
          <a:bodyPr wrap="square" rtlCol="0">
            <a:spAutoFit/>
          </a:bodyPr>
          <a:lstStyle/>
          <a:p>
            <a:pPr algn="ctr"/>
            <a:r>
              <a:rPr lang="en-US" sz="3200" dirty="0">
                <a:solidFill>
                  <a:schemeClr val="bg1"/>
                </a:solidFill>
              </a:rPr>
              <a:t>Monitor the quantities of interest during the runtime</a:t>
            </a:r>
          </a:p>
        </p:txBody>
      </p:sp>
      <p:sp>
        <p:nvSpPr>
          <p:cNvPr id="18" name="Rectangle: Rounded Corners 17">
            <a:extLst>
              <a:ext uri="{FF2B5EF4-FFF2-40B4-BE49-F238E27FC236}">
                <a16:creationId xmlns:a16="http://schemas.microsoft.com/office/drawing/2014/main" id="{923E026E-728A-8FEA-BFD2-3DEC098553B4}"/>
              </a:ext>
            </a:extLst>
          </p:cNvPr>
          <p:cNvSpPr/>
          <p:nvPr/>
        </p:nvSpPr>
        <p:spPr>
          <a:xfrm>
            <a:off x="1308417" y="17033830"/>
            <a:ext cx="20685536" cy="2200654"/>
          </a:xfrm>
          <a:prstGeom prst="roundRect">
            <a:avLst>
              <a:gd name="adj" fmla="val 8449"/>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AC0977D-A08A-31A1-64E3-0FABFDBB1F79}"/>
              </a:ext>
            </a:extLst>
          </p:cNvPr>
          <p:cNvSpPr txBox="1"/>
          <p:nvPr/>
        </p:nvSpPr>
        <p:spPr>
          <a:xfrm>
            <a:off x="16836541" y="17841769"/>
            <a:ext cx="5138333" cy="584775"/>
          </a:xfrm>
          <a:prstGeom prst="rect">
            <a:avLst/>
          </a:prstGeom>
          <a:noFill/>
        </p:spPr>
        <p:txBody>
          <a:bodyPr wrap="square" rtlCol="0">
            <a:spAutoFit/>
          </a:bodyPr>
          <a:lstStyle/>
          <a:p>
            <a:pPr algn="ctr"/>
            <a:r>
              <a:rPr lang="en-US" sz="3200" dirty="0">
                <a:solidFill>
                  <a:schemeClr val="bg1"/>
                </a:solidFill>
              </a:rPr>
              <a:t>Solver</a:t>
            </a:r>
          </a:p>
        </p:txBody>
      </p:sp>
      <p:pic>
        <p:nvPicPr>
          <p:cNvPr id="26" name="Picture 25" descr="Chart, line chart&#10;&#10;Description automatically generated">
            <a:extLst>
              <a:ext uri="{FF2B5EF4-FFF2-40B4-BE49-F238E27FC236}">
                <a16:creationId xmlns:a16="http://schemas.microsoft.com/office/drawing/2014/main" id="{988A40E5-B1C8-D0BB-93AC-CCF8419128A7}"/>
              </a:ext>
            </a:extLst>
          </p:cNvPr>
          <p:cNvPicPr>
            <a:picLocks noChangeAspect="1"/>
          </p:cNvPicPr>
          <p:nvPr/>
        </p:nvPicPr>
        <p:blipFill>
          <a:blip r:embed="rId4"/>
          <a:stretch>
            <a:fillRect/>
          </a:stretch>
        </p:blipFill>
        <p:spPr>
          <a:xfrm>
            <a:off x="23200136" y="10002637"/>
            <a:ext cx="11704344" cy="8778258"/>
          </a:xfrm>
          <a:prstGeom prst="rect">
            <a:avLst/>
          </a:prstGeom>
        </p:spPr>
      </p:pic>
      <p:pic>
        <p:nvPicPr>
          <p:cNvPr id="35" name="Picture 34">
            <a:extLst>
              <a:ext uri="{FF2B5EF4-FFF2-40B4-BE49-F238E27FC236}">
                <a16:creationId xmlns:a16="http://schemas.microsoft.com/office/drawing/2014/main" id="{A17166A4-2E9D-90DF-7C0B-D07B1B9B999C}"/>
              </a:ext>
            </a:extLst>
          </p:cNvPr>
          <p:cNvPicPr>
            <a:picLocks noChangeAspect="1"/>
          </p:cNvPicPr>
          <p:nvPr/>
        </p:nvPicPr>
        <p:blipFill>
          <a:blip r:embed="rId5"/>
          <a:stretch>
            <a:fillRect/>
          </a:stretch>
        </p:blipFill>
        <p:spPr>
          <a:xfrm>
            <a:off x="25011515" y="2913888"/>
            <a:ext cx="8081586" cy="6400800"/>
          </a:xfrm>
          <a:prstGeom prst="rect">
            <a:avLst/>
          </a:prstGeom>
        </p:spPr>
      </p:pic>
      <p:sp>
        <p:nvSpPr>
          <p:cNvPr id="36" name="TextBox 35">
            <a:extLst>
              <a:ext uri="{FF2B5EF4-FFF2-40B4-BE49-F238E27FC236}">
                <a16:creationId xmlns:a16="http://schemas.microsoft.com/office/drawing/2014/main" id="{969F1B93-9FDD-6753-CA54-45FFA1538E0F}"/>
              </a:ext>
            </a:extLst>
          </p:cNvPr>
          <p:cNvSpPr txBox="1"/>
          <p:nvPr/>
        </p:nvSpPr>
        <p:spPr>
          <a:xfrm>
            <a:off x="24874220" y="9365060"/>
            <a:ext cx="8356175" cy="584775"/>
          </a:xfrm>
          <a:prstGeom prst="rect">
            <a:avLst/>
          </a:prstGeom>
          <a:noFill/>
        </p:spPr>
        <p:txBody>
          <a:bodyPr wrap="square" rtlCol="0">
            <a:spAutoFit/>
          </a:bodyPr>
          <a:lstStyle/>
          <a:p>
            <a:pPr algn="ctr"/>
            <a:r>
              <a:rPr lang="en-US" sz="3200" dirty="0">
                <a:solidFill>
                  <a:schemeClr val="bg1"/>
                </a:solidFill>
              </a:rPr>
              <a:t>Tensorboard visualization of loss curves</a:t>
            </a:r>
          </a:p>
        </p:txBody>
      </p:sp>
      <p:sp>
        <p:nvSpPr>
          <p:cNvPr id="37" name="TextBox 36">
            <a:extLst>
              <a:ext uri="{FF2B5EF4-FFF2-40B4-BE49-F238E27FC236}">
                <a16:creationId xmlns:a16="http://schemas.microsoft.com/office/drawing/2014/main" id="{41544B60-BBCA-0FB1-F55A-E58B7F0D371B}"/>
              </a:ext>
            </a:extLst>
          </p:cNvPr>
          <p:cNvSpPr txBox="1"/>
          <p:nvPr/>
        </p:nvSpPr>
        <p:spPr>
          <a:xfrm>
            <a:off x="25011515" y="18426544"/>
            <a:ext cx="8356175" cy="584775"/>
          </a:xfrm>
          <a:prstGeom prst="rect">
            <a:avLst/>
          </a:prstGeom>
          <a:noFill/>
        </p:spPr>
        <p:txBody>
          <a:bodyPr wrap="square" rtlCol="0">
            <a:spAutoFit/>
          </a:bodyPr>
          <a:lstStyle/>
          <a:p>
            <a:pPr algn="ctr"/>
            <a:r>
              <a:rPr lang="en-US" sz="3200" dirty="0">
                <a:solidFill>
                  <a:schemeClr val="bg1"/>
                </a:solidFill>
              </a:rPr>
              <a:t>Results generated from </a:t>
            </a:r>
            <a:r>
              <a:rPr lang="en-US" sz="3200" dirty="0" err="1">
                <a:solidFill>
                  <a:schemeClr val="bg1"/>
                </a:solidFill>
              </a:rPr>
              <a:t>numpy</a:t>
            </a:r>
            <a:r>
              <a:rPr lang="en-US" sz="3200" dirty="0">
                <a:solidFill>
                  <a:schemeClr val="bg1"/>
                </a:solidFill>
              </a:rPr>
              <a:t> output </a:t>
            </a:r>
          </a:p>
        </p:txBody>
      </p:sp>
    </p:spTree>
    <p:extLst>
      <p:ext uri="{BB962C8B-B14F-4D97-AF65-F5344CB8AC3E}">
        <p14:creationId xmlns:p14="http://schemas.microsoft.com/office/powerpoint/2010/main" val="717287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Parameterized 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 and code snippets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r>
                  <a:rPr lang="en-US" dirty="0"/>
                  <a:t>Composite bar with material of conductivity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1</m:t>
                        </m:r>
                      </m:sub>
                    </m:sSub>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2</m:t>
                        </m:r>
                      </m:sub>
                    </m:sSub>
                    <m:r>
                      <a:rPr lang="en-US" i="1" dirty="0" smtClean="0">
                        <a:latin typeface="Cambria Math" panose="02040503050406030204" pitchFamily="18" charset="0"/>
                      </a:rPr>
                      <m:t>=0.1</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∈(1,2)</m:t>
                    </m:r>
                  </m:oMath>
                </a14:m>
                <a:r>
                  <a:rPr lang="en-US" dirty="0"/>
                  <a:t>. </a:t>
                </a:r>
              </a:p>
              <a:p>
                <a:r>
                  <a:rPr lang="en-US" dirty="0"/>
                  <a:t>Solve the problem for multiple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in the range </a:t>
                </a:r>
                <a14:m>
                  <m:oMath xmlns:m="http://schemas.openxmlformats.org/officeDocument/2006/math">
                    <m:r>
                      <a:rPr lang="en-US" i="1" dirty="0" smtClean="0">
                        <a:latin typeface="Cambria Math" panose="02040503050406030204" pitchFamily="18" charset="0"/>
                      </a:rPr>
                      <m:t>(5, 25)</m:t>
                    </m:r>
                  </m:oMath>
                </a14:m>
                <a:r>
                  <a:rPr lang="en-US" dirty="0"/>
                  <a:t> in a single training</a:t>
                </a:r>
              </a:p>
              <a:p>
                <a:r>
                  <a:rPr lang="en-US" dirty="0"/>
                  <a:t>Same boundary and interface conditions as before</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AC6FA21-88D3-257A-7500-772BE050B13D}"/>
              </a:ext>
            </a:extLst>
          </p:cNvPr>
          <p:cNvGrpSpPr/>
          <p:nvPr/>
        </p:nvGrpSpPr>
        <p:grpSpPr>
          <a:xfrm>
            <a:off x="1600200" y="7802036"/>
            <a:ext cx="11827042" cy="11251581"/>
            <a:chOff x="2514599" y="7819843"/>
            <a:chExt cx="13728033" cy="13992928"/>
          </a:xfrm>
        </p:grpSpPr>
        <p:pic>
          <p:nvPicPr>
            <p:cNvPr id="11" name="Picture 10">
              <a:extLst>
                <a:ext uri="{FF2B5EF4-FFF2-40B4-BE49-F238E27FC236}">
                  <a16:creationId xmlns:a16="http://schemas.microsoft.com/office/drawing/2014/main" id="{CCC1D2BE-1157-0ED5-F02F-8142A87E21C2}"/>
                </a:ext>
              </a:extLst>
            </p:cNvPr>
            <p:cNvPicPr>
              <a:picLocks noChangeAspect="1"/>
            </p:cNvPicPr>
            <p:nvPr/>
          </p:nvPicPr>
          <p:blipFill rotWithShape="1">
            <a:blip r:embed="rId6"/>
            <a:srcRect b="59154"/>
            <a:stretch/>
          </p:blipFill>
          <p:spPr>
            <a:xfrm>
              <a:off x="2514599" y="10485799"/>
              <a:ext cx="13728033" cy="6855597"/>
            </a:xfrm>
            <a:prstGeom prst="rect">
              <a:avLst/>
            </a:prstGeom>
          </p:spPr>
        </p:pic>
        <p:pic>
          <p:nvPicPr>
            <p:cNvPr id="15" name="Picture 14">
              <a:extLst>
                <a:ext uri="{FF2B5EF4-FFF2-40B4-BE49-F238E27FC236}">
                  <a16:creationId xmlns:a16="http://schemas.microsoft.com/office/drawing/2014/main" id="{51C80A6E-7569-4478-97F2-25A254114972}"/>
                </a:ext>
              </a:extLst>
            </p:cNvPr>
            <p:cNvPicPr>
              <a:picLocks noChangeAspect="1"/>
            </p:cNvPicPr>
            <p:nvPr/>
          </p:nvPicPr>
          <p:blipFill rotWithShape="1">
            <a:blip r:embed="rId7"/>
            <a:srcRect r="13249"/>
            <a:stretch/>
          </p:blipFill>
          <p:spPr>
            <a:xfrm>
              <a:off x="2514599" y="7819843"/>
              <a:ext cx="13728033" cy="2514600"/>
            </a:xfrm>
            <a:prstGeom prst="rect">
              <a:avLst/>
            </a:prstGeom>
          </p:spPr>
        </p:pic>
        <p:pic>
          <p:nvPicPr>
            <p:cNvPr id="16" name="Picture 15">
              <a:extLst>
                <a:ext uri="{FF2B5EF4-FFF2-40B4-BE49-F238E27FC236}">
                  <a16:creationId xmlns:a16="http://schemas.microsoft.com/office/drawing/2014/main" id="{E9240EC1-2FC3-FAD7-B13D-983A88BAB011}"/>
                </a:ext>
              </a:extLst>
            </p:cNvPr>
            <p:cNvPicPr>
              <a:picLocks noChangeAspect="1"/>
            </p:cNvPicPr>
            <p:nvPr/>
          </p:nvPicPr>
          <p:blipFill rotWithShape="1">
            <a:blip r:embed="rId6"/>
            <a:srcRect t="73890" b="371"/>
            <a:stretch/>
          </p:blipFill>
          <p:spPr>
            <a:xfrm>
              <a:off x="2514599" y="17492752"/>
              <a:ext cx="13728033" cy="4320019"/>
            </a:xfrm>
            <a:prstGeom prst="rect">
              <a:avLst/>
            </a:prstGeom>
          </p:spPr>
        </p:pic>
      </p:grpSp>
      <p:sp>
        <p:nvSpPr>
          <p:cNvPr id="18" name="TextBox 17">
            <a:extLst>
              <a:ext uri="{FF2B5EF4-FFF2-40B4-BE49-F238E27FC236}">
                <a16:creationId xmlns:a16="http://schemas.microsoft.com/office/drawing/2014/main" id="{80CBF525-0F1B-BEF2-5329-90A504E1B41E}"/>
              </a:ext>
            </a:extLst>
          </p:cNvPr>
          <p:cNvSpPr txBox="1"/>
          <p:nvPr/>
        </p:nvSpPr>
        <p:spPr>
          <a:xfrm>
            <a:off x="1600199" y="19175321"/>
            <a:ext cx="17086825" cy="584775"/>
          </a:xfrm>
          <a:prstGeom prst="rect">
            <a:avLst/>
          </a:prstGeom>
          <a:noFill/>
        </p:spPr>
        <p:txBody>
          <a:bodyPr wrap="square" rtlCol="0">
            <a:spAutoFit/>
          </a:bodyPr>
          <a:lstStyle/>
          <a:p>
            <a:pPr algn="ctr"/>
            <a:r>
              <a:rPr lang="en-US" sz="3200" dirty="0">
                <a:solidFill>
                  <a:schemeClr val="bg1"/>
                </a:solidFill>
              </a:rPr>
              <a:t>Fairly simple changes to go from single forward simulation to parameterized simulation</a:t>
            </a:r>
          </a:p>
        </p:txBody>
      </p:sp>
      <p:sp>
        <p:nvSpPr>
          <p:cNvPr id="19" name="Rectangle: Rounded Corners 18">
            <a:extLst>
              <a:ext uri="{FF2B5EF4-FFF2-40B4-BE49-F238E27FC236}">
                <a16:creationId xmlns:a16="http://schemas.microsoft.com/office/drawing/2014/main" id="{A5984BED-70AA-3FB7-B4A0-55D04E509A0A}"/>
              </a:ext>
            </a:extLst>
          </p:cNvPr>
          <p:cNvSpPr/>
          <p:nvPr/>
        </p:nvSpPr>
        <p:spPr>
          <a:xfrm>
            <a:off x="1600199" y="10621625"/>
            <a:ext cx="17086827" cy="483660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C6D861C-8901-CB41-0C37-3E4434F4B2F0}"/>
              </a:ext>
            </a:extLst>
          </p:cNvPr>
          <p:cNvSpPr txBox="1"/>
          <p:nvPr/>
        </p:nvSpPr>
        <p:spPr>
          <a:xfrm>
            <a:off x="13427240" y="12008873"/>
            <a:ext cx="5259786" cy="2062103"/>
          </a:xfrm>
          <a:prstGeom prst="rect">
            <a:avLst/>
          </a:prstGeom>
          <a:noFill/>
        </p:spPr>
        <p:txBody>
          <a:bodyPr wrap="square" rtlCol="0">
            <a:spAutoFit/>
          </a:bodyPr>
          <a:lstStyle/>
          <a:p>
            <a:pPr algn="ctr"/>
            <a:r>
              <a:rPr lang="en-US" sz="3200" dirty="0">
                <a:solidFill>
                  <a:schemeClr val="bg1"/>
                </a:solidFill>
              </a:rPr>
              <a:t>Symbolically parameterize the variables of choice (geometric/physical) and setup the architecture</a:t>
            </a:r>
          </a:p>
        </p:txBody>
      </p:sp>
      <p:sp>
        <p:nvSpPr>
          <p:cNvPr id="21" name="Rectangle: Rounded Corners 20">
            <a:extLst>
              <a:ext uri="{FF2B5EF4-FFF2-40B4-BE49-F238E27FC236}">
                <a16:creationId xmlns:a16="http://schemas.microsoft.com/office/drawing/2014/main" id="{8D67837A-95C8-5EA3-1F6D-4C4D9449E5E9}"/>
              </a:ext>
            </a:extLst>
          </p:cNvPr>
          <p:cNvSpPr/>
          <p:nvPr/>
        </p:nvSpPr>
        <p:spPr>
          <a:xfrm>
            <a:off x="1600198" y="15668532"/>
            <a:ext cx="17086827" cy="338508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7DDB019-9372-9057-FBDA-5AD46B4F94F8}"/>
              </a:ext>
            </a:extLst>
          </p:cNvPr>
          <p:cNvSpPr txBox="1"/>
          <p:nvPr/>
        </p:nvSpPr>
        <p:spPr>
          <a:xfrm>
            <a:off x="13427238" y="16576245"/>
            <a:ext cx="5259786" cy="1569660"/>
          </a:xfrm>
          <a:prstGeom prst="rect">
            <a:avLst/>
          </a:prstGeom>
          <a:noFill/>
        </p:spPr>
        <p:txBody>
          <a:bodyPr wrap="square" rtlCol="0">
            <a:spAutoFit/>
          </a:bodyPr>
          <a:lstStyle/>
          <a:p>
            <a:pPr algn="ctr"/>
            <a:r>
              <a:rPr lang="en-US" sz="3200" dirty="0">
                <a:solidFill>
                  <a:schemeClr val="bg1"/>
                </a:solidFill>
              </a:rPr>
              <a:t>Specify the appropriate parameterization to the constraints</a:t>
            </a:r>
          </a:p>
        </p:txBody>
      </p:sp>
      <p:pic>
        <p:nvPicPr>
          <p:cNvPr id="23" name="Picture 22">
            <a:extLst>
              <a:ext uri="{FF2B5EF4-FFF2-40B4-BE49-F238E27FC236}">
                <a16:creationId xmlns:a16="http://schemas.microsoft.com/office/drawing/2014/main" id="{18444077-0E4A-00A9-8208-4F1F44C1EF88}"/>
              </a:ext>
            </a:extLst>
          </p:cNvPr>
          <p:cNvPicPr>
            <a:picLocks noChangeAspect="1"/>
          </p:cNvPicPr>
          <p:nvPr/>
        </p:nvPicPr>
        <p:blipFill>
          <a:blip r:embed="rId8"/>
          <a:stretch>
            <a:fillRect/>
          </a:stretch>
        </p:blipFill>
        <p:spPr>
          <a:xfrm>
            <a:off x="19947220" y="11844692"/>
            <a:ext cx="15787132" cy="64008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90C258D-5914-F3C7-085A-729CEF84878A}"/>
                  </a:ext>
                </a:extLst>
              </p:cNvPr>
              <p:cNvSpPr txBox="1"/>
              <p:nvPr/>
            </p:nvSpPr>
            <p:spPr>
              <a:xfrm>
                <a:off x="21927265" y="18245492"/>
                <a:ext cx="11827041" cy="584775"/>
              </a:xfrm>
              <a:prstGeom prst="rect">
                <a:avLst/>
              </a:prstGeom>
              <a:noFill/>
            </p:spPr>
            <p:txBody>
              <a:bodyPr wrap="square" rtlCol="0">
                <a:spAutoFit/>
              </a:bodyPr>
              <a:lstStyle/>
              <a:p>
                <a:pPr algn="ctr"/>
                <a:r>
                  <a:rPr lang="en-US" sz="3200" dirty="0">
                    <a:solidFill>
                      <a:schemeClr val="bg1"/>
                    </a:solidFill>
                  </a:rPr>
                  <a:t>Validation error for </a:t>
                </a: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𝐷</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=10</m:t>
                    </m:r>
                  </m:oMath>
                </a14:m>
                <a:endParaRPr lang="en-US" sz="3200" dirty="0">
                  <a:solidFill>
                    <a:schemeClr val="bg1"/>
                  </a:solidFill>
                </a:endParaRPr>
              </a:p>
            </p:txBody>
          </p:sp>
        </mc:Choice>
        <mc:Fallback xmlns="">
          <p:sp>
            <p:nvSpPr>
              <p:cNvPr id="24" name="TextBox 23">
                <a:extLst>
                  <a:ext uri="{FF2B5EF4-FFF2-40B4-BE49-F238E27FC236}">
                    <a16:creationId xmlns:a16="http://schemas.microsoft.com/office/drawing/2014/main" id="{490C258D-5914-F3C7-085A-729CEF84878A}"/>
                  </a:ext>
                </a:extLst>
              </p:cNvPr>
              <p:cNvSpPr txBox="1">
                <a:spLocks noRot="1" noChangeAspect="1" noMove="1" noResize="1" noEditPoints="1" noAdjustHandles="1" noChangeArrowheads="1" noChangeShapeType="1" noTextEdit="1"/>
              </p:cNvSpPr>
              <p:nvPr/>
            </p:nvSpPr>
            <p:spPr>
              <a:xfrm>
                <a:off x="21927265" y="18245492"/>
                <a:ext cx="11827041" cy="584775"/>
              </a:xfrm>
              <a:prstGeom prst="rect">
                <a:avLst/>
              </a:prstGeom>
              <a:blipFill>
                <a:blip r:embed="rId9"/>
                <a:stretch>
                  <a:fillRect t="-13542" b="-33333"/>
                </a:stretch>
              </a:blipFill>
            </p:spPr>
            <p:txBody>
              <a:bodyPr/>
              <a:lstStyle/>
              <a:p>
                <a:r>
                  <a:rPr lang="en-US">
                    <a:noFill/>
                  </a:rPr>
                  <a:t> </a:t>
                </a:r>
              </a:p>
            </p:txBody>
          </p:sp>
        </mc:Fallback>
      </mc:AlternateContent>
      <p:pic>
        <p:nvPicPr>
          <p:cNvPr id="25" name="Picture 24" descr="Chart, bar chart&#10;&#10;Description automatically generated">
            <a:extLst>
              <a:ext uri="{FF2B5EF4-FFF2-40B4-BE49-F238E27FC236}">
                <a16:creationId xmlns:a16="http://schemas.microsoft.com/office/drawing/2014/main" id="{C71BB3AB-165D-E447-946C-2B631FD5DE97}"/>
              </a:ext>
            </a:extLst>
          </p:cNvPr>
          <p:cNvPicPr>
            <a:picLocks noChangeAspect="1"/>
          </p:cNvPicPr>
          <p:nvPr/>
        </p:nvPicPr>
        <p:blipFill>
          <a:blip r:embed="rId10"/>
          <a:stretch>
            <a:fillRect/>
          </a:stretch>
        </p:blipFill>
        <p:spPr>
          <a:xfrm>
            <a:off x="19947219" y="8675623"/>
            <a:ext cx="15787133" cy="2540166"/>
          </a:xfrm>
          <a:prstGeom prst="rect">
            <a:avLst/>
          </a:prstGeom>
        </p:spPr>
      </p:pic>
    </p:spTree>
    <p:extLst>
      <p:ext uri="{BB962C8B-B14F-4D97-AF65-F5344CB8AC3E}">
        <p14:creationId xmlns:p14="http://schemas.microsoft.com/office/powerpoint/2010/main" val="346067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ODEs – Coupled Spring Mass System</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endParaRPr lang="en-US" dirty="0"/>
              </a:p>
              <a:p>
                <a:endParaRPr lang="en-US" dirty="0"/>
              </a:p>
              <a:p>
                <a:pPr marL="0" indent="0">
                  <a:buNone/>
                </a:pPr>
                <a:endParaRPr lang="en-US" sz="2800" dirty="0">
                  <a:solidFill>
                    <a:schemeClr val="bg1"/>
                  </a:solidFill>
                  <a:latin typeface="Trebuchet MS" panose="020B0603020202020204" pitchFamily="34" charset="0"/>
                </a:endParaRPr>
              </a:p>
              <a:p>
                <a:r>
                  <a:rPr lang="en-US" dirty="0"/>
                  <a:t>Three masses connected by four springs</a:t>
                </a:r>
              </a:p>
              <a:p>
                <a:r>
                  <a:rPr lang="en-US" dirty="0"/>
                  <a:t>System’s equations (ordinary differential equations):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1</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1</m:t>
                          </m:r>
                        </m:sub>
                      </m:sSub>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2</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3</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4</m:t>
                          </m:r>
                        </m:sub>
                      </m:sSub>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oMath>
                  </m:oMathPara>
                </a14:m>
                <a:endParaRPr lang="en-US" sz="2800" dirty="0">
                  <a:solidFill>
                    <a:schemeClr val="bg1"/>
                  </a:solidFill>
                  <a:latin typeface="Trebuchet MS" panose="020B0603020202020204" pitchFamily="34" charset="0"/>
                </a:endParaRPr>
              </a:p>
              <a:p>
                <a:pPr marL="0" indent="0">
                  <a:buNone/>
                </a:pPr>
                <a:endParaRPr lang="en-US" dirty="0"/>
              </a:p>
              <a:p>
                <a:r>
                  <a:rPr lang="en-US" dirty="0"/>
                  <a:t>For given values masses, spring constants and boundary conditions</a:t>
                </a:r>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3</m:t>
                              </m:r>
                            </m:sub>
                          </m:sSub>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1, 1, 1</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4</m:t>
                              </m:r>
                            </m:sub>
                          </m:sSub>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2, 1, 1, 2</m:t>
                          </m:r>
                        </m:e>
                      </m:d>
                    </m:oMath>
                  </m:oMathPara>
                </a14:m>
                <a:endParaRPr lang="en-US" sz="4400" dirty="0">
                  <a:solidFill>
                    <a:schemeClr val="bg1"/>
                  </a:solidFill>
                  <a:latin typeface="Trebuchet MS" panose="020B0603020202020204"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(0),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(0),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r>
                            <a:rPr lang="en-US" sz="4400" i="1">
                              <a:solidFill>
                                <a:schemeClr val="bg1"/>
                              </a:solidFill>
                              <a:latin typeface="Cambria Math" panose="02040503050406030204" pitchFamily="18" charset="0"/>
                            </a:rPr>
                            <m:t>(0)</m:t>
                          </m:r>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1, 0, 0</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 </m:t>
                          </m:r>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 </m:t>
                          </m:r>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m:t>
                          </m:r>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0, 0, 0</m:t>
                          </m:r>
                        </m:e>
                      </m:d>
                    </m:oMath>
                  </m:oMathPara>
                </a14:m>
                <a:endParaRPr lang="en-US" sz="4400" dirty="0">
                  <a:solidFill>
                    <a:schemeClr val="bg1"/>
                  </a:solidFill>
                  <a:latin typeface="Trebuchet MS" panose="020B0603020202020204" pitchFamily="34" charset="0"/>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6" name="Picture 5" descr="Chart, diagram&#10;&#10;Description automatically generated">
            <a:extLst>
              <a:ext uri="{FF2B5EF4-FFF2-40B4-BE49-F238E27FC236}">
                <a16:creationId xmlns:a16="http://schemas.microsoft.com/office/drawing/2014/main" id="{CD00992F-6311-C85F-D2BE-8475BE945C72}"/>
              </a:ext>
            </a:extLst>
          </p:cNvPr>
          <p:cNvPicPr>
            <a:picLocks noChangeAspect="1"/>
          </p:cNvPicPr>
          <p:nvPr/>
        </p:nvPicPr>
        <p:blipFill>
          <a:blip r:embed="rId6"/>
          <a:stretch>
            <a:fillRect/>
          </a:stretch>
        </p:blipFill>
        <p:spPr>
          <a:xfrm>
            <a:off x="8515301" y="3895344"/>
            <a:ext cx="19545398" cy="2868438"/>
          </a:xfrm>
          <a:prstGeom prst="rect">
            <a:avLst/>
          </a:prstGeom>
        </p:spPr>
      </p:pic>
    </p:spTree>
    <p:extLst>
      <p:ext uri="{BB962C8B-B14F-4D97-AF65-F5344CB8AC3E}">
        <p14:creationId xmlns:p14="http://schemas.microsoft.com/office/powerpoint/2010/main" val="3681359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ODEs – Coupled Spring Mass System</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7" name="Picture 6">
            <a:extLst>
              <a:ext uri="{FF2B5EF4-FFF2-40B4-BE49-F238E27FC236}">
                <a16:creationId xmlns:a16="http://schemas.microsoft.com/office/drawing/2014/main" id="{C880F0B6-1F06-33D4-4311-7B7F6F90DD46}"/>
              </a:ext>
            </a:extLst>
          </p:cNvPr>
          <p:cNvPicPr>
            <a:picLocks noChangeAspect="1"/>
          </p:cNvPicPr>
          <p:nvPr/>
        </p:nvPicPr>
        <p:blipFill>
          <a:blip r:embed="rId3"/>
          <a:stretch>
            <a:fillRect/>
          </a:stretch>
        </p:blipFill>
        <p:spPr>
          <a:xfrm>
            <a:off x="1702719" y="2841274"/>
            <a:ext cx="12350166" cy="16548844"/>
          </a:xfrm>
          <a:prstGeom prst="rect">
            <a:avLst/>
          </a:prstGeom>
        </p:spPr>
      </p:pic>
      <p:sp>
        <p:nvSpPr>
          <p:cNvPr id="10" name="Rectangle: Rounded Corners 9">
            <a:extLst>
              <a:ext uri="{FF2B5EF4-FFF2-40B4-BE49-F238E27FC236}">
                <a16:creationId xmlns:a16="http://schemas.microsoft.com/office/drawing/2014/main" id="{01D9363F-DF49-9B18-0459-E5A67711B4C3}"/>
              </a:ext>
            </a:extLst>
          </p:cNvPr>
          <p:cNvSpPr/>
          <p:nvPr/>
        </p:nvSpPr>
        <p:spPr>
          <a:xfrm>
            <a:off x="1702719" y="3571122"/>
            <a:ext cx="17086827" cy="3431260"/>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D584643-3AEE-845D-49B6-5B239D56DED6}"/>
              </a:ext>
            </a:extLst>
          </p:cNvPr>
          <p:cNvSpPr txBox="1"/>
          <p:nvPr/>
        </p:nvSpPr>
        <p:spPr>
          <a:xfrm>
            <a:off x="14052884" y="4360499"/>
            <a:ext cx="4736661" cy="2062103"/>
          </a:xfrm>
          <a:prstGeom prst="rect">
            <a:avLst/>
          </a:prstGeom>
          <a:noFill/>
        </p:spPr>
        <p:txBody>
          <a:bodyPr wrap="square" rtlCol="0">
            <a:spAutoFit/>
          </a:bodyPr>
          <a:lstStyle/>
          <a:p>
            <a:pPr algn="ctr"/>
            <a:r>
              <a:rPr lang="en-US" sz="3200" dirty="0">
                <a:solidFill>
                  <a:schemeClr val="bg1"/>
                </a:solidFill>
              </a:rPr>
              <a:t>Nodes for a simple transient problem using </a:t>
            </a:r>
            <a:r>
              <a:rPr lang="en-US" sz="3200" b="1" dirty="0">
                <a:solidFill>
                  <a:schemeClr val="bg1"/>
                </a:solidFill>
              </a:rPr>
              <a:t>continuous time approach</a:t>
            </a:r>
          </a:p>
        </p:txBody>
      </p:sp>
      <p:sp>
        <p:nvSpPr>
          <p:cNvPr id="12" name="Rectangle: Rounded Corners 11">
            <a:extLst>
              <a:ext uri="{FF2B5EF4-FFF2-40B4-BE49-F238E27FC236}">
                <a16:creationId xmlns:a16="http://schemas.microsoft.com/office/drawing/2014/main" id="{8365E517-BC81-9E62-1376-31DF20A03A88}"/>
              </a:ext>
            </a:extLst>
          </p:cNvPr>
          <p:cNvSpPr/>
          <p:nvPr/>
        </p:nvSpPr>
        <p:spPr>
          <a:xfrm>
            <a:off x="1702719" y="10629647"/>
            <a:ext cx="17086827" cy="876047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23956FB-D2A3-CB26-EA1C-EEA174F0F296}"/>
              </a:ext>
            </a:extLst>
          </p:cNvPr>
          <p:cNvSpPr txBox="1"/>
          <p:nvPr/>
        </p:nvSpPr>
        <p:spPr>
          <a:xfrm>
            <a:off x="14052884" y="13978830"/>
            <a:ext cx="4736661" cy="2062103"/>
          </a:xfrm>
          <a:prstGeom prst="rect">
            <a:avLst/>
          </a:prstGeom>
          <a:noFill/>
        </p:spPr>
        <p:txBody>
          <a:bodyPr wrap="square" rtlCol="0">
            <a:spAutoFit/>
          </a:bodyPr>
          <a:lstStyle/>
          <a:p>
            <a:pPr algn="ctr"/>
            <a:r>
              <a:rPr lang="en-US" sz="3200" dirty="0">
                <a:solidFill>
                  <a:schemeClr val="bg1"/>
                </a:solidFill>
              </a:rPr>
              <a:t>Under </a:t>
            </a:r>
            <a:r>
              <a:rPr lang="en-US" sz="3200" b="1" dirty="0">
                <a:solidFill>
                  <a:schemeClr val="bg1"/>
                </a:solidFill>
              </a:rPr>
              <a:t>continuous time approach, </a:t>
            </a:r>
            <a:r>
              <a:rPr lang="en-US" sz="3200" dirty="0">
                <a:solidFill>
                  <a:schemeClr val="bg1"/>
                </a:solidFill>
              </a:rPr>
              <a:t>time can be modeled as any other parametrized variable</a:t>
            </a:r>
            <a:endParaRPr lang="en-US" sz="3200" b="1" dirty="0">
              <a:solidFill>
                <a:schemeClr val="bg1"/>
              </a:solidFill>
            </a:endParaRPr>
          </a:p>
        </p:txBody>
      </p:sp>
      <p:sp>
        <p:nvSpPr>
          <p:cNvPr id="14" name="TextBox 13">
            <a:extLst>
              <a:ext uri="{FF2B5EF4-FFF2-40B4-BE49-F238E27FC236}">
                <a16:creationId xmlns:a16="http://schemas.microsoft.com/office/drawing/2014/main" id="{9DD682A0-FF90-7725-F92D-F322074F2228}"/>
              </a:ext>
            </a:extLst>
          </p:cNvPr>
          <p:cNvSpPr txBox="1"/>
          <p:nvPr/>
        </p:nvSpPr>
        <p:spPr>
          <a:xfrm>
            <a:off x="1702719" y="19390118"/>
            <a:ext cx="17086826" cy="1077218"/>
          </a:xfrm>
          <a:prstGeom prst="rect">
            <a:avLst/>
          </a:prstGeom>
          <a:noFill/>
        </p:spPr>
        <p:txBody>
          <a:bodyPr wrap="square" rtlCol="0">
            <a:spAutoFit/>
          </a:bodyPr>
          <a:lstStyle/>
          <a:p>
            <a:pPr algn="ctr"/>
            <a:r>
              <a:rPr lang="en-US" sz="3200" dirty="0">
                <a:solidFill>
                  <a:schemeClr val="bg1"/>
                </a:solidFill>
              </a:rPr>
              <a:t>Simple transient problem using </a:t>
            </a:r>
            <a:r>
              <a:rPr lang="en-US" sz="3200" b="1" dirty="0">
                <a:solidFill>
                  <a:srgbClr val="76B900"/>
                </a:solidFill>
              </a:rPr>
              <a:t>continuous time approach</a:t>
            </a:r>
            <a:r>
              <a:rPr lang="en-US" sz="3200" dirty="0">
                <a:solidFill>
                  <a:schemeClr val="bg1"/>
                </a:solidFill>
              </a:rPr>
              <a:t>. Advanced approaches like </a:t>
            </a:r>
            <a:r>
              <a:rPr lang="en-US" sz="3200" b="1" dirty="0">
                <a:solidFill>
                  <a:srgbClr val="76B900"/>
                </a:solidFill>
              </a:rPr>
              <a:t>moving-time-window</a:t>
            </a:r>
            <a:r>
              <a:rPr lang="en-US" sz="3200" dirty="0">
                <a:solidFill>
                  <a:schemeClr val="bg1"/>
                </a:solidFill>
              </a:rPr>
              <a:t> etc. also available for more complex problems.</a:t>
            </a:r>
          </a:p>
        </p:txBody>
      </p:sp>
      <p:pic>
        <p:nvPicPr>
          <p:cNvPr id="16" name="Picture 15" descr="Chart, line chart&#10;&#10;Description automatically generated">
            <a:extLst>
              <a:ext uri="{FF2B5EF4-FFF2-40B4-BE49-F238E27FC236}">
                <a16:creationId xmlns:a16="http://schemas.microsoft.com/office/drawing/2014/main" id="{C06B29B0-ACCA-5129-F905-60D5B19E855F}"/>
              </a:ext>
            </a:extLst>
          </p:cNvPr>
          <p:cNvPicPr>
            <a:picLocks noChangeAspect="1"/>
          </p:cNvPicPr>
          <p:nvPr/>
        </p:nvPicPr>
        <p:blipFill>
          <a:blip r:embed="rId4"/>
          <a:stretch>
            <a:fillRect/>
          </a:stretch>
        </p:blipFill>
        <p:spPr>
          <a:xfrm>
            <a:off x="20905223" y="8830633"/>
            <a:ext cx="13728526" cy="10296394"/>
          </a:xfrm>
          <a:prstGeom prst="rect">
            <a:avLst/>
          </a:prstGeom>
        </p:spPr>
      </p:pic>
      <p:pic>
        <p:nvPicPr>
          <p:cNvPr id="17" name="Picture 16">
            <a:extLst>
              <a:ext uri="{FF2B5EF4-FFF2-40B4-BE49-F238E27FC236}">
                <a16:creationId xmlns:a16="http://schemas.microsoft.com/office/drawing/2014/main" id="{74D50610-DDE8-0E1A-845D-3028C3FD455A}"/>
              </a:ext>
            </a:extLst>
          </p:cNvPr>
          <p:cNvPicPr>
            <a:picLocks noChangeAspect="1"/>
          </p:cNvPicPr>
          <p:nvPr/>
        </p:nvPicPr>
        <p:blipFill>
          <a:blip r:embed="rId5"/>
          <a:stretch>
            <a:fillRect/>
          </a:stretch>
        </p:blipFill>
        <p:spPr>
          <a:xfrm>
            <a:off x="19432204" y="4767315"/>
            <a:ext cx="16674565" cy="4470134"/>
          </a:xfrm>
          <a:prstGeom prst="rect">
            <a:avLst/>
          </a:prstGeom>
        </p:spPr>
      </p:pic>
      <p:sp>
        <p:nvSpPr>
          <p:cNvPr id="18" name="TextBox 17">
            <a:extLst>
              <a:ext uri="{FF2B5EF4-FFF2-40B4-BE49-F238E27FC236}">
                <a16:creationId xmlns:a16="http://schemas.microsoft.com/office/drawing/2014/main" id="{5887AC02-B446-1AE8-6B61-1551729CB714}"/>
              </a:ext>
            </a:extLst>
          </p:cNvPr>
          <p:cNvSpPr txBox="1"/>
          <p:nvPr/>
        </p:nvSpPr>
        <p:spPr>
          <a:xfrm>
            <a:off x="20905223" y="18588418"/>
            <a:ext cx="13728526" cy="584775"/>
          </a:xfrm>
          <a:prstGeom prst="rect">
            <a:avLst/>
          </a:prstGeom>
          <a:noFill/>
        </p:spPr>
        <p:txBody>
          <a:bodyPr wrap="square" rtlCol="0">
            <a:spAutoFit/>
          </a:bodyPr>
          <a:lstStyle/>
          <a:p>
            <a:pPr algn="ctr"/>
            <a:r>
              <a:rPr lang="en-US" sz="3200" dirty="0">
                <a:solidFill>
                  <a:schemeClr val="bg1"/>
                </a:solidFill>
              </a:rPr>
              <a:t>Validation error for each mass</a:t>
            </a:r>
          </a:p>
        </p:txBody>
      </p:sp>
    </p:spTree>
    <p:extLst>
      <p:ext uri="{BB962C8B-B14F-4D97-AF65-F5344CB8AC3E}">
        <p14:creationId xmlns:p14="http://schemas.microsoft.com/office/powerpoint/2010/main" val="2273761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Inverse Problem – Coupled Spring Mass System</a:t>
            </a:r>
          </a:p>
        </p:txBody>
      </p:sp>
      <mc:AlternateContent xmlns:mc="http://schemas.openxmlformats.org/markup-compatibility/2006" xmlns:a14="http://schemas.microsoft.com/office/drawing/2010/main">
        <mc:Choice Requires="a14">
          <p:sp>
            <p:nvSpPr>
              <p:cNvPr id="15" name="Content Placeholder 3">
                <a:extLst>
                  <a:ext uri="{FF2B5EF4-FFF2-40B4-BE49-F238E27FC236}">
                    <a16:creationId xmlns:a16="http://schemas.microsoft.com/office/drawing/2014/main" id="{EE991440-7894-D130-A155-166E7F9804AD}"/>
                  </a:ext>
                </a:extLst>
              </p:cNvPr>
              <p:cNvSpPr>
                <a:spLocks noGrp="1"/>
              </p:cNvSpPr>
              <p:nvPr>
                <p:ph idx="1"/>
              </p:nvPr>
            </p:nvSpPr>
            <p:spPr>
              <a:xfrm>
                <a:off x="2514600" y="4846320"/>
                <a:ext cx="31546800" cy="13651992"/>
              </a:xfrm>
            </p:spPr>
            <p:txBody>
              <a:bodyPr/>
              <a:lstStyle/>
              <a:p>
                <a:endParaRPr lang="en-US" dirty="0"/>
              </a:p>
              <a:p>
                <a:endParaRPr lang="en-US" dirty="0"/>
              </a:p>
              <a:p>
                <a:endParaRPr lang="en-US" dirty="0"/>
              </a:p>
              <a:p>
                <a:r>
                  <a:rPr lang="en-US" dirty="0"/>
                  <a:t>For the same system, assume we know the analytical solution which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6</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func>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2</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ad>
                                <m:radPr>
                                  <m:degHide m:val="on"/>
                                  <m:ctrlPr>
                                    <a:rPr lang="en-US" sz="4400" i="1">
                                      <a:solidFill>
                                        <a:schemeClr val="bg1"/>
                                      </a:solidFill>
                                      <a:latin typeface="Cambria Math" panose="02040503050406030204" pitchFamily="18" charset="0"/>
                                    </a:rPr>
                                  </m:ctrlPr>
                                </m:radPr>
                                <m:deg/>
                                <m:e>
                                  <m:r>
                                    <a:rPr lang="en-US" sz="4400" i="1">
                                      <a:solidFill>
                                        <a:schemeClr val="bg1"/>
                                      </a:solidFill>
                                      <a:latin typeface="Cambria Math" panose="02040503050406030204" pitchFamily="18" charset="0"/>
                                    </a:rPr>
                                    <m:t>3</m:t>
                                  </m:r>
                                </m:e>
                              </m:rad>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3</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2</m:t>
                                  </m:r>
                                  <m:r>
                                    <a:rPr lang="en-US" sz="4400" i="1">
                                      <a:solidFill>
                                        <a:schemeClr val="bg1"/>
                                      </a:solidFill>
                                      <a:latin typeface="Cambria Math" panose="02040503050406030204" pitchFamily="18" charset="0"/>
                                    </a:rPr>
                                    <m:t>𝑡</m:t>
                                  </m:r>
                                </m:e>
                              </m:d>
                            </m:e>
                          </m:func>
                          <m:r>
                            <a:rPr lang="en-US" sz="4400" b="0" i="1" smtClean="0">
                              <a:solidFill>
                                <a:schemeClr val="bg1"/>
                              </a:solidFill>
                              <a:latin typeface="Cambria Math" panose="02040503050406030204" pitchFamily="18" charset="0"/>
                            </a:rPr>
                            <m:t>; </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6</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𝑡</m:t>
                              </m:r>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𝑡</m:t>
                              </m:r>
                            </m:e>
                          </m:d>
                          <m:r>
                            <a:rPr lang="en-US" b="0" i="1" smtClean="0">
                              <a:latin typeface="Cambria Math" panose="02040503050406030204" pitchFamily="18" charset="0"/>
                            </a:rPr>
                            <m:t> </m:t>
                          </m:r>
                        </m:e>
                      </m:func>
                      <m:r>
                        <a:rPr lang="en-US" b="0" i="1" smtClean="0">
                          <a:latin typeface="Cambria Math" panose="02040503050406030204" pitchFamily="18" charset="0"/>
                        </a:rPr>
                        <m:t>; </m:t>
                      </m:r>
                    </m:oMath>
                  </m:oMathPara>
                </a14:m>
                <a:endParaRPr lang="en-US" sz="4400" kern="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𝑡</m:t>
                              </m:r>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m:rPr>
                              <m:sty m:val="p"/>
                            </m:rPr>
                            <a:rPr lang="en-US">
                              <a:latin typeface="Cambria Math" panose="02040503050406030204" pitchFamily="18" charset="0"/>
                            </a:rPr>
                            <m:t>cos</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m:t>
                          </m:r>
                        </m:e>
                      </m:func>
                    </m:oMath>
                  </m:oMathPara>
                </a14:m>
                <a:endParaRPr lang="en-US" dirty="0"/>
              </a:p>
              <a:p>
                <a:pPr marL="0" indent="0">
                  <a:buNone/>
                </a:pPr>
                <a:endParaRPr lang="en-US" sz="4400" kern="0" dirty="0"/>
              </a:p>
              <a:p>
                <a:r>
                  <a:rPr lang="en-US" sz="4400" kern="0" dirty="0"/>
                  <a:t>With the above data and the values for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2</m:t>
                        </m:r>
                      </m:sub>
                    </m:sSub>
                    <m:r>
                      <a:rPr lang="en-US" sz="4400" i="1" kern="0">
                        <a:latin typeface="Cambria Math" panose="02040503050406030204" pitchFamily="18" charset="0"/>
                      </a:rPr>
                      <m:t>, </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3</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1</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2</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3</m:t>
                        </m:r>
                      </m:sub>
                    </m:sSub>
                  </m:oMath>
                </a14:m>
                <a:r>
                  <a:rPr lang="en-US" sz="4400" kern="0" dirty="0"/>
                  <a:t> same as before, use the neural network to find the values of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1</m:t>
                        </m:r>
                      </m:sub>
                    </m:sSub>
                    <m:r>
                      <a:rPr lang="en-US" sz="4400" i="1" kern="0">
                        <a:latin typeface="Cambria Math" panose="02040503050406030204" pitchFamily="18" charset="0"/>
                      </a:rPr>
                      <m:t> </m:t>
                    </m:r>
                  </m:oMath>
                </a14:m>
                <a:r>
                  <a:rPr lang="en-US" sz="4400" kern="0" dirty="0"/>
                  <a:t>and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4</m:t>
                        </m:r>
                      </m:sub>
                    </m:sSub>
                  </m:oMath>
                </a14:m>
                <a:endParaRPr lang="en-US" dirty="0"/>
              </a:p>
              <a:p>
                <a:pPr marL="0" indent="0">
                  <a:buNone/>
                </a:pPr>
                <a:endParaRPr lang="en-US" dirty="0"/>
              </a:p>
            </p:txBody>
          </p:sp>
        </mc:Choice>
        <mc:Fallback xmlns="">
          <p:sp>
            <p:nvSpPr>
              <p:cNvPr id="15" name="Content Placeholder 3">
                <a:extLst>
                  <a:ext uri="{FF2B5EF4-FFF2-40B4-BE49-F238E27FC236}">
                    <a16:creationId xmlns:a16="http://schemas.microsoft.com/office/drawing/2014/main" id="{EE991440-7894-D130-A155-166E7F9804AD}"/>
                  </a:ext>
                </a:extLst>
              </p:cNvPr>
              <p:cNvSpPr>
                <a:spLocks noGrp="1" noRot="1" noChangeAspect="1" noMove="1" noResize="1" noEditPoints="1" noAdjustHandles="1" noChangeArrowheads="1" noChangeShapeType="1" noTextEdit="1"/>
              </p:cNvSpPr>
              <p:nvPr>
                <p:ph idx="1"/>
              </p:nvPr>
            </p:nvSpPr>
            <p:spPr>
              <a:xfrm>
                <a:off x="2514600" y="4846320"/>
                <a:ext cx="31546800" cy="13651992"/>
              </a:xfrm>
              <a:blipFill>
                <a:blip r:embed="rId5"/>
                <a:stretch>
                  <a:fillRect l="-715"/>
                </a:stretch>
              </a:blipFill>
            </p:spPr>
            <p:txBody>
              <a:bodyPr/>
              <a:lstStyle/>
              <a:p>
                <a:r>
                  <a:rPr lang="en-US">
                    <a:noFill/>
                  </a:rPr>
                  <a:t> </a:t>
                </a:r>
              </a:p>
            </p:txBody>
          </p:sp>
        </mc:Fallback>
      </mc:AlternateContent>
      <p:sp>
        <p:nvSpPr>
          <p:cNvPr id="19" name="Text Placeholder 2">
            <a:extLst>
              <a:ext uri="{FF2B5EF4-FFF2-40B4-BE49-F238E27FC236}">
                <a16:creationId xmlns:a16="http://schemas.microsoft.com/office/drawing/2014/main" id="{36F50C9F-B1AD-9984-AEA8-4E8E155301B5}"/>
              </a:ext>
            </a:extLst>
          </p:cNvPr>
          <p:cNvSpPr>
            <a:spLocks noGrp="1"/>
          </p:cNvSpPr>
          <p:nvPr>
            <p:ph type="body" sz="quarter" idx="10"/>
          </p:nvPr>
        </p:nvSpPr>
        <p:spPr>
          <a:xfrm>
            <a:off x="2514600" y="2487168"/>
            <a:ext cx="31546800" cy="1408176"/>
          </a:xfrm>
        </p:spPr>
        <p:txBody>
          <a:bodyPr/>
          <a:lstStyle/>
          <a:p>
            <a:r>
              <a:rPr lang="en-US" dirty="0"/>
              <a:t>Problem description</a:t>
            </a:r>
          </a:p>
        </p:txBody>
      </p:sp>
      <p:pic>
        <p:nvPicPr>
          <p:cNvPr id="20" name="Picture 19" descr="Chart, diagram&#10;&#10;Description automatically generated">
            <a:extLst>
              <a:ext uri="{FF2B5EF4-FFF2-40B4-BE49-F238E27FC236}">
                <a16:creationId xmlns:a16="http://schemas.microsoft.com/office/drawing/2014/main" id="{3AE30DD4-DAE6-D593-716D-9705CD8F2B8F}"/>
              </a:ext>
            </a:extLst>
          </p:cNvPr>
          <p:cNvPicPr>
            <a:picLocks noChangeAspect="1"/>
          </p:cNvPicPr>
          <p:nvPr/>
        </p:nvPicPr>
        <p:blipFill>
          <a:blip r:embed="rId6"/>
          <a:stretch>
            <a:fillRect/>
          </a:stretch>
        </p:blipFill>
        <p:spPr>
          <a:xfrm>
            <a:off x="8515301" y="3895344"/>
            <a:ext cx="19545398" cy="2868438"/>
          </a:xfrm>
          <a:prstGeom prst="rect">
            <a:avLst/>
          </a:prstGeom>
        </p:spPr>
      </p:pic>
    </p:spTree>
    <p:extLst>
      <p:ext uri="{BB962C8B-B14F-4D97-AF65-F5344CB8AC3E}">
        <p14:creationId xmlns:p14="http://schemas.microsoft.com/office/powerpoint/2010/main" val="845052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Inverse Problem – Coupled Spring Mass System</a:t>
            </a:r>
          </a:p>
        </p:txBody>
      </p:sp>
      <p:sp>
        <p:nvSpPr>
          <p:cNvPr id="19" name="Text Placeholder 2">
            <a:extLst>
              <a:ext uri="{FF2B5EF4-FFF2-40B4-BE49-F238E27FC236}">
                <a16:creationId xmlns:a16="http://schemas.microsoft.com/office/drawing/2014/main" id="{36F50C9F-B1AD-9984-AEA8-4E8E155301B5}"/>
              </a:ext>
            </a:extLst>
          </p:cNvPr>
          <p:cNvSpPr>
            <a:spLocks noGrp="1"/>
          </p:cNvSpPr>
          <p:nvPr>
            <p:ph type="body" sz="quarter" idx="10"/>
          </p:nvPr>
        </p:nvSpPr>
        <p:spPr>
          <a:xfrm>
            <a:off x="2514600" y="2487168"/>
            <a:ext cx="31546800" cy="1408176"/>
          </a:xfrm>
        </p:spPr>
        <p:txBody>
          <a:bodyPr/>
          <a:lstStyle/>
          <a:p>
            <a:r>
              <a:rPr lang="en-US" dirty="0"/>
              <a:t>Code snippets</a:t>
            </a:r>
          </a:p>
        </p:txBody>
      </p:sp>
      <p:pic>
        <p:nvPicPr>
          <p:cNvPr id="8" name="Picture 7">
            <a:extLst>
              <a:ext uri="{FF2B5EF4-FFF2-40B4-BE49-F238E27FC236}">
                <a16:creationId xmlns:a16="http://schemas.microsoft.com/office/drawing/2014/main" id="{19F25389-F9E8-90A8-A511-8B60A8D4BC00}"/>
              </a:ext>
            </a:extLst>
          </p:cNvPr>
          <p:cNvPicPr>
            <a:picLocks noChangeAspect="1"/>
          </p:cNvPicPr>
          <p:nvPr/>
        </p:nvPicPr>
        <p:blipFill>
          <a:blip r:embed="rId3"/>
          <a:stretch>
            <a:fillRect/>
          </a:stretch>
        </p:blipFill>
        <p:spPr>
          <a:xfrm>
            <a:off x="878304" y="3895344"/>
            <a:ext cx="14618369" cy="15698420"/>
          </a:xfrm>
          <a:prstGeom prst="rect">
            <a:avLst/>
          </a:prstGeom>
        </p:spPr>
      </p:pic>
      <p:pic>
        <p:nvPicPr>
          <p:cNvPr id="6" name="Picture 5">
            <a:extLst>
              <a:ext uri="{FF2B5EF4-FFF2-40B4-BE49-F238E27FC236}">
                <a16:creationId xmlns:a16="http://schemas.microsoft.com/office/drawing/2014/main" id="{418DFCAB-AE75-7BE6-70A6-DA585A657661}"/>
              </a:ext>
            </a:extLst>
          </p:cNvPr>
          <p:cNvPicPr>
            <a:picLocks noChangeAspect="1"/>
          </p:cNvPicPr>
          <p:nvPr/>
        </p:nvPicPr>
        <p:blipFill rotWithShape="1">
          <a:blip r:embed="rId4"/>
          <a:srcRect t="40715" r="19013"/>
          <a:stretch/>
        </p:blipFill>
        <p:spPr>
          <a:xfrm>
            <a:off x="19226466" y="3895344"/>
            <a:ext cx="11839071" cy="10044904"/>
          </a:xfrm>
          <a:prstGeom prst="rect">
            <a:avLst/>
          </a:prstGeom>
        </p:spPr>
      </p:pic>
      <p:sp>
        <p:nvSpPr>
          <p:cNvPr id="10" name="Rectangle: Rounded Corners 9">
            <a:extLst>
              <a:ext uri="{FF2B5EF4-FFF2-40B4-BE49-F238E27FC236}">
                <a16:creationId xmlns:a16="http://schemas.microsoft.com/office/drawing/2014/main" id="{EB979D37-9B25-9AF1-AEAC-8A9B4FBD3EF0}"/>
              </a:ext>
            </a:extLst>
          </p:cNvPr>
          <p:cNvSpPr/>
          <p:nvPr/>
        </p:nvSpPr>
        <p:spPr>
          <a:xfrm>
            <a:off x="878304" y="14269452"/>
            <a:ext cx="18049352" cy="532431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ADCFCA0-7FF5-9457-BE6F-B550CD5B8929}"/>
              </a:ext>
            </a:extLst>
          </p:cNvPr>
          <p:cNvSpPr txBox="1"/>
          <p:nvPr/>
        </p:nvSpPr>
        <p:spPr>
          <a:xfrm>
            <a:off x="15496673" y="16255913"/>
            <a:ext cx="3430983" cy="2062103"/>
          </a:xfrm>
          <a:prstGeom prst="rect">
            <a:avLst/>
          </a:prstGeom>
          <a:noFill/>
        </p:spPr>
        <p:txBody>
          <a:bodyPr wrap="square" rtlCol="0">
            <a:spAutoFit/>
          </a:bodyPr>
          <a:lstStyle/>
          <a:p>
            <a:pPr algn="ctr"/>
            <a:r>
              <a:rPr lang="en-US" sz="3200" dirty="0">
                <a:solidFill>
                  <a:schemeClr val="bg1"/>
                </a:solidFill>
              </a:rPr>
              <a:t>Additional network to invert out the unknowns</a:t>
            </a:r>
            <a:endParaRPr lang="en-US" sz="3200" b="1" dirty="0">
              <a:solidFill>
                <a:schemeClr val="bg1"/>
              </a:solidFill>
            </a:endParaRPr>
          </a:p>
        </p:txBody>
      </p:sp>
      <p:sp>
        <p:nvSpPr>
          <p:cNvPr id="12" name="Rectangle: Rounded Corners 11">
            <a:extLst>
              <a:ext uri="{FF2B5EF4-FFF2-40B4-BE49-F238E27FC236}">
                <a16:creationId xmlns:a16="http://schemas.microsoft.com/office/drawing/2014/main" id="{1661BEFC-C5C5-8D1C-4DE2-BA06FACADC4A}"/>
              </a:ext>
            </a:extLst>
          </p:cNvPr>
          <p:cNvSpPr/>
          <p:nvPr/>
        </p:nvSpPr>
        <p:spPr>
          <a:xfrm>
            <a:off x="878304" y="7391770"/>
            <a:ext cx="18049352" cy="654847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B69C40-7F6C-4BE8-C97B-6328A1445896}"/>
              </a:ext>
            </a:extLst>
          </p:cNvPr>
          <p:cNvSpPr txBox="1"/>
          <p:nvPr/>
        </p:nvSpPr>
        <p:spPr>
          <a:xfrm>
            <a:off x="15496673" y="10373621"/>
            <a:ext cx="3430984" cy="584775"/>
          </a:xfrm>
          <a:prstGeom prst="rect">
            <a:avLst/>
          </a:prstGeom>
          <a:noFill/>
        </p:spPr>
        <p:txBody>
          <a:bodyPr wrap="square" rtlCol="0">
            <a:spAutoFit/>
          </a:bodyPr>
          <a:lstStyle/>
          <a:p>
            <a:pPr algn="ctr"/>
            <a:r>
              <a:rPr lang="en-US" sz="3200" dirty="0">
                <a:solidFill>
                  <a:schemeClr val="bg1"/>
                </a:solidFill>
              </a:rPr>
              <a:t>Analytical data</a:t>
            </a:r>
            <a:endParaRPr lang="en-US" sz="3200" b="1" dirty="0">
              <a:solidFill>
                <a:schemeClr val="bg1"/>
              </a:solidFill>
            </a:endParaRPr>
          </a:p>
        </p:txBody>
      </p:sp>
      <p:sp>
        <p:nvSpPr>
          <p:cNvPr id="14" name="Rectangle: Rounded Corners 13">
            <a:extLst>
              <a:ext uri="{FF2B5EF4-FFF2-40B4-BE49-F238E27FC236}">
                <a16:creationId xmlns:a16="http://schemas.microsoft.com/office/drawing/2014/main" id="{476F7B84-96C8-8FE8-93B8-AF24EF5934AC}"/>
              </a:ext>
            </a:extLst>
          </p:cNvPr>
          <p:cNvSpPr/>
          <p:nvPr/>
        </p:nvSpPr>
        <p:spPr>
          <a:xfrm>
            <a:off x="19228493" y="3936814"/>
            <a:ext cx="16048096" cy="345495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C6FB84-AF69-8D42-4154-F090FE23CE10}"/>
              </a:ext>
            </a:extLst>
          </p:cNvPr>
          <p:cNvSpPr txBox="1"/>
          <p:nvPr/>
        </p:nvSpPr>
        <p:spPr>
          <a:xfrm>
            <a:off x="31065537" y="4879462"/>
            <a:ext cx="4211052" cy="1446550"/>
          </a:xfrm>
          <a:prstGeom prst="rect">
            <a:avLst/>
          </a:prstGeom>
          <a:noFill/>
        </p:spPr>
        <p:txBody>
          <a:bodyPr wrap="square" rtlCol="0">
            <a:spAutoFit/>
          </a:bodyPr>
          <a:lstStyle/>
          <a:p>
            <a:pPr algn="ctr"/>
            <a:r>
              <a:rPr lang="en-US" sz="3200" dirty="0">
                <a:solidFill>
                  <a:schemeClr val="bg1"/>
                </a:solidFill>
              </a:rPr>
              <a:t>Assimilate the data using </a:t>
            </a:r>
            <a:r>
              <a:rPr lang="en-US" sz="2400" dirty="0" err="1">
                <a:solidFill>
                  <a:schemeClr val="bg1"/>
                </a:solidFill>
                <a:latin typeface="Roboto Mono" panose="00000009000000000000" pitchFamily="49" charset="0"/>
                <a:ea typeface="Roboto Mono" panose="00000009000000000000" pitchFamily="49" charset="0"/>
              </a:rPr>
              <a:t>PointwiseConstraint</a:t>
            </a:r>
            <a:endParaRPr lang="en-US" sz="3200" b="1" dirty="0">
              <a:solidFill>
                <a:schemeClr val="bg1"/>
              </a:solidFill>
              <a:latin typeface="Roboto Mono" panose="00000009000000000000" pitchFamily="49" charset="0"/>
              <a:ea typeface="Roboto Mono" panose="00000009000000000000" pitchFamily="49" charset="0"/>
            </a:endParaRPr>
          </a:p>
        </p:txBody>
      </p:sp>
      <p:sp>
        <p:nvSpPr>
          <p:cNvPr id="17" name="Rectangle: Rounded Corners 16">
            <a:extLst>
              <a:ext uri="{FF2B5EF4-FFF2-40B4-BE49-F238E27FC236}">
                <a16:creationId xmlns:a16="http://schemas.microsoft.com/office/drawing/2014/main" id="{94781183-F513-113C-C5CB-5CDC483A2B1C}"/>
              </a:ext>
            </a:extLst>
          </p:cNvPr>
          <p:cNvSpPr/>
          <p:nvPr/>
        </p:nvSpPr>
        <p:spPr>
          <a:xfrm>
            <a:off x="19228493" y="7503440"/>
            <a:ext cx="16048096" cy="643680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A70F332-3611-BC1C-C91D-146A3D11D834}"/>
              </a:ext>
            </a:extLst>
          </p:cNvPr>
          <p:cNvSpPr txBox="1"/>
          <p:nvPr/>
        </p:nvSpPr>
        <p:spPr>
          <a:xfrm>
            <a:off x="31065537" y="10127399"/>
            <a:ext cx="4211052" cy="1077218"/>
          </a:xfrm>
          <a:prstGeom prst="rect">
            <a:avLst/>
          </a:prstGeom>
          <a:noFill/>
        </p:spPr>
        <p:txBody>
          <a:bodyPr wrap="square" rtlCol="0">
            <a:spAutoFit/>
          </a:bodyPr>
          <a:lstStyle/>
          <a:p>
            <a:pPr algn="ctr"/>
            <a:r>
              <a:rPr lang="en-US" sz="3200" dirty="0">
                <a:solidFill>
                  <a:schemeClr val="bg1"/>
                </a:solidFill>
              </a:rPr>
              <a:t>Monitors to infer the inverted quantities</a:t>
            </a:r>
            <a:endParaRPr lang="en-US" sz="3200" b="1" dirty="0">
              <a:solidFill>
                <a:schemeClr val="bg1"/>
              </a:solidFill>
              <a:latin typeface="Roboto Mono" panose="00000009000000000000" pitchFamily="49" charset="0"/>
              <a:ea typeface="Roboto Mono" panose="00000009000000000000" pitchFamily="49" charset="0"/>
            </a:endParaRPr>
          </a:p>
        </p:txBody>
      </p:sp>
      <p:pic>
        <p:nvPicPr>
          <p:cNvPr id="20" name="Picture 19">
            <a:extLst>
              <a:ext uri="{FF2B5EF4-FFF2-40B4-BE49-F238E27FC236}">
                <a16:creationId xmlns:a16="http://schemas.microsoft.com/office/drawing/2014/main" id="{E964DC36-52BD-7EFD-31B0-9F4C528C5110}"/>
              </a:ext>
            </a:extLst>
          </p:cNvPr>
          <p:cNvPicPr>
            <a:picLocks noChangeAspect="1"/>
          </p:cNvPicPr>
          <p:nvPr/>
        </p:nvPicPr>
        <p:blipFill rotWithShape="1">
          <a:blip r:embed="rId5"/>
          <a:srcRect b="10598"/>
          <a:stretch/>
        </p:blipFill>
        <p:spPr>
          <a:xfrm>
            <a:off x="19835073" y="14269451"/>
            <a:ext cx="14834935" cy="5324311"/>
          </a:xfrm>
          <a:prstGeom prst="rect">
            <a:avLst/>
          </a:prstGeom>
        </p:spPr>
      </p:pic>
      <p:sp>
        <p:nvSpPr>
          <p:cNvPr id="21" name="TextBox 20">
            <a:extLst>
              <a:ext uri="{FF2B5EF4-FFF2-40B4-BE49-F238E27FC236}">
                <a16:creationId xmlns:a16="http://schemas.microsoft.com/office/drawing/2014/main" id="{057499DD-0F17-785F-D046-10D0B14E1F10}"/>
              </a:ext>
            </a:extLst>
          </p:cNvPr>
          <p:cNvSpPr txBox="1"/>
          <p:nvPr/>
        </p:nvSpPr>
        <p:spPr>
          <a:xfrm>
            <a:off x="20388277" y="19593762"/>
            <a:ext cx="13728526" cy="584775"/>
          </a:xfrm>
          <a:prstGeom prst="rect">
            <a:avLst/>
          </a:prstGeom>
          <a:noFill/>
        </p:spPr>
        <p:txBody>
          <a:bodyPr wrap="square" rtlCol="0">
            <a:spAutoFit/>
          </a:bodyPr>
          <a:lstStyle/>
          <a:p>
            <a:pPr algn="ctr"/>
            <a:r>
              <a:rPr lang="en-US" sz="3200" dirty="0">
                <a:solidFill>
                  <a:schemeClr val="bg1"/>
                </a:solidFill>
              </a:rPr>
              <a:t>Results</a:t>
            </a:r>
          </a:p>
        </p:txBody>
      </p:sp>
    </p:spTree>
    <p:extLst>
      <p:ext uri="{BB962C8B-B14F-4D97-AF65-F5344CB8AC3E}">
        <p14:creationId xmlns:p14="http://schemas.microsoft.com/office/powerpoint/2010/main" val="96727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Modulus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4449926" cy="13651992"/>
          </a:xfrm>
        </p:spPr>
        <p:txBody>
          <a:bodyPr/>
          <a:lstStyle/>
          <a:p>
            <a:pPr marL="0" indent="0">
              <a:buNone/>
            </a:pPr>
            <a:r>
              <a:rPr lang="en-US" b="1" dirty="0">
                <a:solidFill>
                  <a:srgbClr val="76B900"/>
                </a:solidFill>
                <a:hlinkClick r:id="rId3"/>
              </a:rPr>
              <a:t>NVIDIA Modulus </a:t>
            </a:r>
            <a:r>
              <a:rPr lang="en-US" dirty="0"/>
              <a:t>is a neural network framework that blends the power of physics in form of governing partial differential equations (PDEs) with data to build high-fidelity, parameterized surrogate models with near-real-time latency. It offers:</a:t>
            </a:r>
          </a:p>
          <a:p>
            <a:r>
              <a:rPr lang="en-US" b="1" dirty="0">
                <a:solidFill>
                  <a:srgbClr val="76B900"/>
                </a:solidFill>
              </a:rPr>
              <a:t>AI Toolkit</a:t>
            </a:r>
          </a:p>
          <a:p>
            <a:pPr lvl="1"/>
            <a:r>
              <a:rPr lang="en-US" dirty="0"/>
              <a:t>Offers building blocks for developing physics-ML surrogate models</a:t>
            </a:r>
          </a:p>
          <a:p>
            <a:r>
              <a:rPr lang="en-US" b="1" dirty="0">
                <a:solidFill>
                  <a:srgbClr val="76B900"/>
                </a:solidFill>
              </a:rPr>
              <a:t>Scalable Performance </a:t>
            </a:r>
          </a:p>
          <a:p>
            <a:pPr lvl="1"/>
            <a:r>
              <a:rPr lang="en-US" dirty="0"/>
              <a:t>Solves larger problems faster by scaling from single GPU to multi-node implementation</a:t>
            </a:r>
          </a:p>
          <a:p>
            <a:r>
              <a:rPr lang="en-US" b="1" dirty="0">
                <a:solidFill>
                  <a:srgbClr val="76B900"/>
                </a:solidFill>
              </a:rPr>
              <a:t>Near-Real-Time Inference</a:t>
            </a:r>
          </a:p>
          <a:p>
            <a:pPr lvl="1"/>
            <a:r>
              <a:rPr lang="en-US" dirty="0"/>
              <a:t>Provides parameterized system representation that solves for multiple scenarios in near real time, trains once offline to infer in real time repeatedly</a:t>
            </a:r>
          </a:p>
          <a:p>
            <a:r>
              <a:rPr lang="en-US" b="1" dirty="0">
                <a:solidFill>
                  <a:srgbClr val="76B900"/>
                </a:solidFill>
              </a:rPr>
              <a:t>Easy Adoptability</a:t>
            </a:r>
          </a:p>
          <a:p>
            <a:pPr lvl="1"/>
            <a:r>
              <a:rPr lang="en-US" dirty="0"/>
              <a:t>Includes APIs for domain experts to work at a higher level of abstraction. Extensible to new applications with reference applications serving as starting points </a:t>
            </a:r>
          </a:p>
          <a:p>
            <a:pPr marL="0" indent="0">
              <a:buNone/>
            </a:pPr>
            <a:endParaRPr lang="en-US" dirty="0"/>
          </a:p>
        </p:txBody>
      </p:sp>
      <p:pic>
        <p:nvPicPr>
          <p:cNvPr id="8" name="Picture 6" descr="A picture containing blue, plant&#10;&#10;Description automatically generated">
            <a:extLst>
              <a:ext uri="{FF2B5EF4-FFF2-40B4-BE49-F238E27FC236}">
                <a16:creationId xmlns:a16="http://schemas.microsoft.com/office/drawing/2014/main" id="{0C1DC029-2CDA-5757-5969-A689AB094B5F}"/>
              </a:ext>
            </a:extLst>
          </p:cNvPr>
          <p:cNvPicPr>
            <a:picLocks noChangeAspect="1"/>
          </p:cNvPicPr>
          <p:nvPr/>
        </p:nvPicPr>
        <p:blipFill>
          <a:blip r:embed="rId4"/>
          <a:stretch>
            <a:fillRect/>
          </a:stretch>
        </p:blipFill>
        <p:spPr>
          <a:xfrm>
            <a:off x="16964527" y="11824203"/>
            <a:ext cx="6518642" cy="6036103"/>
          </a:xfrm>
          <a:prstGeom prst="rect">
            <a:avLst/>
          </a:prstGeom>
        </p:spPr>
      </p:pic>
      <p:pic>
        <p:nvPicPr>
          <p:cNvPr id="11" name="Picture 7">
            <a:extLst>
              <a:ext uri="{FF2B5EF4-FFF2-40B4-BE49-F238E27FC236}">
                <a16:creationId xmlns:a16="http://schemas.microsoft.com/office/drawing/2014/main" id="{9D1D9858-586B-CAC8-6F9C-A4856F788C49}"/>
              </a:ext>
            </a:extLst>
          </p:cNvPr>
          <p:cNvPicPr>
            <a:picLocks noChangeAspect="1"/>
          </p:cNvPicPr>
          <p:nvPr/>
        </p:nvPicPr>
        <p:blipFill rotWithShape="1">
          <a:blip r:embed="rId5"/>
          <a:srcRect t="1795"/>
          <a:stretch/>
        </p:blipFill>
        <p:spPr>
          <a:xfrm>
            <a:off x="23974425" y="11824202"/>
            <a:ext cx="12054120" cy="6036103"/>
          </a:xfrm>
          <a:prstGeom prst="rect">
            <a:avLst/>
          </a:prstGeom>
          <a:ln>
            <a:noFill/>
          </a:ln>
          <a:effectLst>
            <a:softEdge rad="0"/>
          </a:effectLst>
        </p:spPr>
      </p:pic>
      <p:pic>
        <p:nvPicPr>
          <p:cNvPr id="12" name="Picture 8" descr="Diagram, engineering drawing&#10;&#10;Description automatically generated">
            <a:extLst>
              <a:ext uri="{FF2B5EF4-FFF2-40B4-BE49-F238E27FC236}">
                <a16:creationId xmlns:a16="http://schemas.microsoft.com/office/drawing/2014/main" id="{9024AE78-C8B5-1877-685B-F84CAC8524A2}"/>
              </a:ext>
            </a:extLst>
          </p:cNvPr>
          <p:cNvPicPr>
            <a:picLocks noChangeAspect="1"/>
          </p:cNvPicPr>
          <p:nvPr/>
        </p:nvPicPr>
        <p:blipFill rotWithShape="1">
          <a:blip r:embed="rId6"/>
          <a:srcRect l="23232" t="1320" r="26546" b="16976"/>
          <a:stretch/>
        </p:blipFill>
        <p:spPr>
          <a:xfrm>
            <a:off x="29509903" y="4442968"/>
            <a:ext cx="6518642" cy="6036103"/>
          </a:xfrm>
          <a:prstGeom prst="rect">
            <a:avLst/>
          </a:prstGeom>
          <a:ln>
            <a:noFill/>
          </a:ln>
          <a:effectLst>
            <a:softEdge rad="0"/>
          </a:effectLst>
        </p:spPr>
      </p:pic>
      <p:pic>
        <p:nvPicPr>
          <p:cNvPr id="13" name="Picture 22" descr="A picture containing cloudy, dark, clouds&#10;&#10;Description automatically generated">
            <a:extLst>
              <a:ext uri="{FF2B5EF4-FFF2-40B4-BE49-F238E27FC236}">
                <a16:creationId xmlns:a16="http://schemas.microsoft.com/office/drawing/2014/main" id="{FDBE90A5-AC0B-59EF-A763-6592D4CAB7A6}"/>
              </a:ext>
            </a:extLst>
          </p:cNvPr>
          <p:cNvPicPr>
            <a:picLocks noChangeAspect="1"/>
          </p:cNvPicPr>
          <p:nvPr/>
        </p:nvPicPr>
        <p:blipFill rotWithShape="1">
          <a:blip r:embed="rId7"/>
          <a:srcRect r="4884" b="18640"/>
          <a:stretch/>
        </p:blipFill>
        <p:spPr>
          <a:xfrm>
            <a:off x="16964526" y="4442969"/>
            <a:ext cx="12054120" cy="6036103"/>
          </a:xfrm>
          <a:prstGeom prst="rect">
            <a:avLst/>
          </a:prstGeom>
          <a:ln>
            <a:noFill/>
          </a:ln>
          <a:effectLst>
            <a:softEdge rad="0"/>
          </a:effectLst>
        </p:spPr>
      </p:pic>
      <p:sp>
        <p:nvSpPr>
          <p:cNvPr id="14" name="Text Placeholder 18">
            <a:extLst>
              <a:ext uri="{FF2B5EF4-FFF2-40B4-BE49-F238E27FC236}">
                <a16:creationId xmlns:a16="http://schemas.microsoft.com/office/drawing/2014/main" id="{715D604A-39BA-8549-6096-B76265317286}"/>
              </a:ext>
            </a:extLst>
          </p:cNvPr>
          <p:cNvSpPr txBox="1">
            <a:spLocks/>
          </p:cNvSpPr>
          <p:nvPr/>
        </p:nvSpPr>
        <p:spPr>
          <a:xfrm>
            <a:off x="19006417" y="10479071"/>
            <a:ext cx="797033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Wind Farm Super Resolution</a:t>
            </a:r>
          </a:p>
        </p:txBody>
      </p:sp>
      <p:sp>
        <p:nvSpPr>
          <p:cNvPr id="15" name="Text Placeholder 18">
            <a:extLst>
              <a:ext uri="{FF2B5EF4-FFF2-40B4-BE49-F238E27FC236}">
                <a16:creationId xmlns:a16="http://schemas.microsoft.com/office/drawing/2014/main" id="{7A9B885D-BFB0-4AD9-76F9-0B8B2E9B0710}"/>
              </a:ext>
            </a:extLst>
          </p:cNvPr>
          <p:cNvSpPr txBox="1">
            <a:spLocks/>
          </p:cNvSpPr>
          <p:nvPr/>
        </p:nvSpPr>
        <p:spPr>
          <a:xfrm>
            <a:off x="29509902" y="10479071"/>
            <a:ext cx="6518643"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FPGA Heatsink Design Optimization</a:t>
            </a:r>
          </a:p>
        </p:txBody>
      </p:sp>
      <p:sp>
        <p:nvSpPr>
          <p:cNvPr id="16" name="Text Placeholder 18">
            <a:extLst>
              <a:ext uri="{FF2B5EF4-FFF2-40B4-BE49-F238E27FC236}">
                <a16:creationId xmlns:a16="http://schemas.microsoft.com/office/drawing/2014/main" id="{73EBA048-F1E9-ECD0-19EE-C4C350DB52FE}"/>
              </a:ext>
            </a:extLst>
          </p:cNvPr>
          <p:cNvSpPr txBox="1">
            <a:spLocks/>
          </p:cNvSpPr>
          <p:nvPr/>
        </p:nvSpPr>
        <p:spPr>
          <a:xfrm>
            <a:off x="17358356" y="17860305"/>
            <a:ext cx="5730984"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Extreme Weather Prediction</a:t>
            </a:r>
          </a:p>
        </p:txBody>
      </p:sp>
      <p:sp>
        <p:nvSpPr>
          <p:cNvPr id="17" name="Text Placeholder 18">
            <a:extLst>
              <a:ext uri="{FF2B5EF4-FFF2-40B4-BE49-F238E27FC236}">
                <a16:creationId xmlns:a16="http://schemas.microsoft.com/office/drawing/2014/main" id="{E299E8F4-6446-07D5-4566-6FCF26DD9E13}"/>
              </a:ext>
            </a:extLst>
          </p:cNvPr>
          <p:cNvSpPr txBox="1">
            <a:spLocks/>
          </p:cNvSpPr>
          <p:nvPr/>
        </p:nvSpPr>
        <p:spPr>
          <a:xfrm>
            <a:off x="23974425" y="17860305"/>
            <a:ext cx="12054120"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Industrial Digital Twin</a:t>
            </a:r>
          </a:p>
        </p:txBody>
      </p:sp>
    </p:spTree>
    <p:extLst>
      <p:ext uri="{BB962C8B-B14F-4D97-AF65-F5344CB8AC3E}">
        <p14:creationId xmlns:p14="http://schemas.microsoft.com/office/powerpoint/2010/main" val="1702575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PDE solver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Like traditional solvers such as Finite Element, Finite Difference, Finite Volume, and Spectral solvers, Modulus can solve PDEs</a:t>
            </a:r>
          </a:p>
        </p:txBody>
      </p:sp>
      <p:pic>
        <p:nvPicPr>
          <p:cNvPr id="6" name="Picture 7" descr="Shape, arrow&#10;&#10;Description automatically generated">
            <a:extLst>
              <a:ext uri="{FF2B5EF4-FFF2-40B4-BE49-F238E27FC236}">
                <a16:creationId xmlns:a16="http://schemas.microsoft.com/office/drawing/2014/main" id="{FBA36D91-D7A2-14ED-5D77-417E0BC00EA8}"/>
              </a:ext>
            </a:extLst>
          </p:cNvPr>
          <p:cNvPicPr>
            <a:picLocks noChangeAspect="1"/>
          </p:cNvPicPr>
          <p:nvPr/>
        </p:nvPicPr>
        <p:blipFill>
          <a:blip r:embed="rId3"/>
          <a:stretch>
            <a:fillRect/>
          </a:stretch>
        </p:blipFill>
        <p:spPr>
          <a:xfrm>
            <a:off x="1333411" y="7064598"/>
            <a:ext cx="16363995" cy="11032478"/>
          </a:xfrm>
          <a:prstGeom prst="rect">
            <a:avLst/>
          </a:prstGeom>
        </p:spPr>
      </p:pic>
      <p:pic>
        <p:nvPicPr>
          <p:cNvPr id="7" name="Picture 8" descr="Application, shape, arrow&#10;&#10;Description automatically generated">
            <a:extLst>
              <a:ext uri="{FF2B5EF4-FFF2-40B4-BE49-F238E27FC236}">
                <a16:creationId xmlns:a16="http://schemas.microsoft.com/office/drawing/2014/main" id="{C81AB667-6F50-6D25-14F2-77FA9B3F87D7}"/>
              </a:ext>
            </a:extLst>
          </p:cNvPr>
          <p:cNvPicPr>
            <a:picLocks noChangeAspect="1"/>
          </p:cNvPicPr>
          <p:nvPr/>
        </p:nvPicPr>
        <p:blipFill>
          <a:blip r:embed="rId4"/>
          <a:stretch>
            <a:fillRect/>
          </a:stretch>
        </p:blipFill>
        <p:spPr>
          <a:xfrm>
            <a:off x="18878595" y="7064598"/>
            <a:ext cx="16580355" cy="11022234"/>
          </a:xfrm>
          <a:prstGeom prst="rect">
            <a:avLst/>
          </a:prstGeom>
        </p:spPr>
      </p:pic>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333411" y="18323751"/>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A comparison between Modulus and commercial solver results for a bracket deflection example. Linear elasticity equations are solved here.</a:t>
            </a:r>
          </a:p>
        </p:txBody>
      </p:sp>
    </p:spTree>
    <p:extLst>
      <p:ext uri="{BB962C8B-B14F-4D97-AF65-F5344CB8AC3E}">
        <p14:creationId xmlns:p14="http://schemas.microsoft.com/office/powerpoint/2010/main" val="2511906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efficient design optimization for multi-physics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With Modulus, professionals in Manufacturing and Product Development can explore different configurations and scenarios of a model, in near-real-time by changing its parameters, allowing them to gain deeper insights about the system or product, and to perform efficient design optimization of their products. </a:t>
            </a:r>
          </a:p>
        </p:txBody>
      </p:sp>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225230" y="15463763"/>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Efficient design space exploration of the heatsink of a Field-Programmable Gate Array (FPGA) using Modulus.</a:t>
            </a:r>
          </a:p>
        </p:txBody>
      </p:sp>
      <p:pic>
        <p:nvPicPr>
          <p:cNvPr id="8" name="Picture 9">
            <a:extLst>
              <a:ext uri="{FF2B5EF4-FFF2-40B4-BE49-F238E27FC236}">
                <a16:creationId xmlns:a16="http://schemas.microsoft.com/office/drawing/2014/main" id="{904642C1-8B23-CD9A-5615-5494C545A92E}"/>
              </a:ext>
            </a:extLst>
          </p:cNvPr>
          <p:cNvPicPr>
            <a:picLocks noChangeAspect="1"/>
          </p:cNvPicPr>
          <p:nvPr/>
        </p:nvPicPr>
        <p:blipFill>
          <a:blip r:embed="rId3"/>
          <a:stretch>
            <a:fillRect/>
          </a:stretch>
        </p:blipFill>
        <p:spPr>
          <a:xfrm>
            <a:off x="18595658" y="7906925"/>
            <a:ext cx="17086396" cy="7356221"/>
          </a:xfrm>
          <a:prstGeom prst="rect">
            <a:avLst/>
          </a:prstGeom>
        </p:spPr>
      </p:pic>
      <p:pic>
        <p:nvPicPr>
          <p:cNvPr id="9" name="Picture 10" descr="A picture containing text, synthesizer, computer, electric organ&#10;&#10;Description automatically generated">
            <a:extLst>
              <a:ext uri="{FF2B5EF4-FFF2-40B4-BE49-F238E27FC236}">
                <a16:creationId xmlns:a16="http://schemas.microsoft.com/office/drawing/2014/main" id="{50B42A8B-669A-0510-AA02-18DC0DCA821A}"/>
              </a:ext>
            </a:extLst>
          </p:cNvPr>
          <p:cNvPicPr>
            <a:picLocks noChangeAspect="1"/>
          </p:cNvPicPr>
          <p:nvPr/>
        </p:nvPicPr>
        <p:blipFill>
          <a:blip r:embed="rId4"/>
          <a:stretch>
            <a:fillRect/>
          </a:stretch>
        </p:blipFill>
        <p:spPr>
          <a:xfrm>
            <a:off x="893946" y="7906925"/>
            <a:ext cx="17338443" cy="7356221"/>
          </a:xfrm>
          <a:prstGeom prst="rect">
            <a:avLst/>
          </a:prstGeom>
        </p:spPr>
      </p:pic>
    </p:spTree>
    <p:extLst>
      <p:ext uri="{BB962C8B-B14F-4D97-AF65-F5344CB8AC3E}">
        <p14:creationId xmlns:p14="http://schemas.microsoft.com/office/powerpoint/2010/main" val="3350237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solver for inverse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Many applications in science and engineering involve inferring unknown system characteristics given measured data from sensors or imaging.</a:t>
            </a:r>
          </a:p>
          <a:p>
            <a:r>
              <a:rPr lang="en-US" dirty="0"/>
              <a:t>By combining data and physics, Modulus can effectively solve inverse problems.</a:t>
            </a:r>
          </a:p>
        </p:txBody>
      </p:sp>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225228" y="18086832"/>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A comparison between Modulus and OpenFOAM results for the flow velocity, pressure and passive scalar concentration fields. Modulus has inferred the velocity and pressure fields using scattered data from passive scalar concentration. </a:t>
            </a:r>
          </a:p>
        </p:txBody>
      </p:sp>
      <p:grpSp>
        <p:nvGrpSpPr>
          <p:cNvPr id="11" name="Group 10">
            <a:extLst>
              <a:ext uri="{FF2B5EF4-FFF2-40B4-BE49-F238E27FC236}">
                <a16:creationId xmlns:a16="http://schemas.microsoft.com/office/drawing/2014/main" id="{41008E0F-AEE3-0D23-E467-F1183380322D}"/>
              </a:ext>
            </a:extLst>
          </p:cNvPr>
          <p:cNvGrpSpPr/>
          <p:nvPr/>
        </p:nvGrpSpPr>
        <p:grpSpPr>
          <a:xfrm>
            <a:off x="4723964" y="8005206"/>
            <a:ext cx="27128068" cy="10081626"/>
            <a:chOff x="2093685" y="4315057"/>
            <a:chExt cx="14109698" cy="5240100"/>
          </a:xfrm>
        </p:grpSpPr>
        <p:pic>
          <p:nvPicPr>
            <p:cNvPr id="13" name="Picture 3" descr="Graphical user interface, application, PowerPoint&#10;&#10;Description automatically generated">
              <a:extLst>
                <a:ext uri="{FF2B5EF4-FFF2-40B4-BE49-F238E27FC236}">
                  <a16:creationId xmlns:a16="http://schemas.microsoft.com/office/drawing/2014/main" id="{2E8B1A70-E05D-8C7E-7FC5-D0F5B210DDC8}"/>
                </a:ext>
              </a:extLst>
            </p:cNvPr>
            <p:cNvPicPr>
              <a:picLocks noChangeAspect="1"/>
            </p:cNvPicPr>
            <p:nvPr/>
          </p:nvPicPr>
          <p:blipFill>
            <a:blip r:embed="rId3"/>
            <a:stretch>
              <a:fillRect/>
            </a:stretch>
          </p:blipFill>
          <p:spPr>
            <a:xfrm>
              <a:off x="2093685" y="4315057"/>
              <a:ext cx="14109698" cy="5240100"/>
            </a:xfrm>
            <a:prstGeom prst="rect">
              <a:avLst/>
            </a:prstGeom>
          </p:spPr>
        </p:pic>
        <p:sp>
          <p:nvSpPr>
            <p:cNvPr id="14" name="TextBox 13">
              <a:extLst>
                <a:ext uri="{FF2B5EF4-FFF2-40B4-BE49-F238E27FC236}">
                  <a16:creationId xmlns:a16="http://schemas.microsoft.com/office/drawing/2014/main" id="{D5AFF2E3-BECB-48B4-8415-BD417375E954}"/>
                </a:ext>
              </a:extLst>
            </p:cNvPr>
            <p:cNvSpPr txBox="1"/>
            <p:nvPr/>
          </p:nvSpPr>
          <p:spPr>
            <a:xfrm>
              <a:off x="3499758" y="8931147"/>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5" name="TextBox 14">
              <a:extLst>
                <a:ext uri="{FF2B5EF4-FFF2-40B4-BE49-F238E27FC236}">
                  <a16:creationId xmlns:a16="http://schemas.microsoft.com/office/drawing/2014/main" id="{799286AC-F05E-1526-4513-963C9DB71AC9}"/>
                </a:ext>
              </a:extLst>
            </p:cNvPr>
            <p:cNvSpPr txBox="1"/>
            <p:nvPr/>
          </p:nvSpPr>
          <p:spPr>
            <a:xfrm>
              <a:off x="6983186"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6" name="TextBox 15">
              <a:extLst>
                <a:ext uri="{FF2B5EF4-FFF2-40B4-BE49-F238E27FC236}">
                  <a16:creationId xmlns:a16="http://schemas.microsoft.com/office/drawing/2014/main" id="{143A9340-4757-BE7D-C01F-7A4D90DBC0A0}"/>
                </a:ext>
              </a:extLst>
            </p:cNvPr>
            <p:cNvSpPr txBox="1"/>
            <p:nvPr/>
          </p:nvSpPr>
          <p:spPr>
            <a:xfrm>
              <a:off x="10366829"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7" name="TextBox 16">
              <a:extLst>
                <a:ext uri="{FF2B5EF4-FFF2-40B4-BE49-F238E27FC236}">
                  <a16:creationId xmlns:a16="http://schemas.microsoft.com/office/drawing/2014/main" id="{E32D5D15-BE29-FE89-C784-F8B55F1A8E42}"/>
                </a:ext>
              </a:extLst>
            </p:cNvPr>
            <p:cNvSpPr txBox="1"/>
            <p:nvPr/>
          </p:nvSpPr>
          <p:spPr>
            <a:xfrm>
              <a:off x="13977257"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grpSp>
    </p:spTree>
    <p:extLst>
      <p:ext uri="{BB962C8B-B14F-4D97-AF65-F5344CB8AC3E}">
        <p14:creationId xmlns:p14="http://schemas.microsoft.com/office/powerpoint/2010/main" val="77332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developing digital twins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A digital twin is a virtual representation (a true-to-reality simulation of physics) of a real-world physical asset or system, which is continuously updated via stream of data.</a:t>
            </a:r>
          </a:p>
          <a:p>
            <a:r>
              <a:rPr lang="en-US" dirty="0"/>
              <a:t>Digital twin predicts the future state of the real-world system under varying conditions.</a:t>
            </a:r>
            <a:br>
              <a:rPr lang="en-US" dirty="0"/>
            </a:br>
            <a:endParaRPr lang="en-US" dirty="0"/>
          </a:p>
        </p:txBody>
      </p:sp>
      <p:grpSp>
        <p:nvGrpSpPr>
          <p:cNvPr id="18" name="Group 17">
            <a:extLst>
              <a:ext uri="{FF2B5EF4-FFF2-40B4-BE49-F238E27FC236}">
                <a16:creationId xmlns:a16="http://schemas.microsoft.com/office/drawing/2014/main" id="{9481719D-9B06-B08D-F9E7-F5E7E24F9B08}"/>
              </a:ext>
            </a:extLst>
          </p:cNvPr>
          <p:cNvGrpSpPr/>
          <p:nvPr/>
        </p:nvGrpSpPr>
        <p:grpSpPr>
          <a:xfrm>
            <a:off x="1514213" y="8429338"/>
            <a:ext cx="33547573" cy="9657494"/>
            <a:chOff x="-1814" y="5023438"/>
            <a:chExt cx="18291628" cy="5265695"/>
          </a:xfrm>
        </p:grpSpPr>
        <p:pic>
          <p:nvPicPr>
            <p:cNvPr id="19" name="Picture 6" descr="A picture containing stone, several&#10;&#10;Description automatically generated">
              <a:extLst>
                <a:ext uri="{FF2B5EF4-FFF2-40B4-BE49-F238E27FC236}">
                  <a16:creationId xmlns:a16="http://schemas.microsoft.com/office/drawing/2014/main" id="{52240396-6B96-8847-5AEA-742D4BA5E938}"/>
                </a:ext>
              </a:extLst>
            </p:cNvPr>
            <p:cNvPicPr>
              <a:picLocks noChangeAspect="1"/>
            </p:cNvPicPr>
            <p:nvPr/>
          </p:nvPicPr>
          <p:blipFill>
            <a:blip r:embed="rId3"/>
            <a:stretch>
              <a:fillRect/>
            </a:stretch>
          </p:blipFill>
          <p:spPr>
            <a:xfrm>
              <a:off x="8089901" y="5023732"/>
              <a:ext cx="10199913" cy="5265107"/>
            </a:xfrm>
            <a:prstGeom prst="rect">
              <a:avLst/>
            </a:prstGeom>
          </p:spPr>
        </p:pic>
        <p:pic>
          <p:nvPicPr>
            <p:cNvPr id="20" name="Picture 8" descr="A picture containing blue&#10;&#10;Description automatically generated">
              <a:extLst>
                <a:ext uri="{FF2B5EF4-FFF2-40B4-BE49-F238E27FC236}">
                  <a16:creationId xmlns:a16="http://schemas.microsoft.com/office/drawing/2014/main" id="{D5A1DD18-9B9E-B98B-B38E-D64CC6D505FA}"/>
                </a:ext>
              </a:extLst>
            </p:cNvPr>
            <p:cNvPicPr>
              <a:picLocks noChangeAspect="1"/>
            </p:cNvPicPr>
            <p:nvPr/>
          </p:nvPicPr>
          <p:blipFill>
            <a:blip r:embed="rId4"/>
            <a:stretch>
              <a:fillRect/>
            </a:stretch>
          </p:blipFill>
          <p:spPr>
            <a:xfrm>
              <a:off x="-1814" y="5023438"/>
              <a:ext cx="8140700" cy="5265695"/>
            </a:xfrm>
            <a:prstGeom prst="rect">
              <a:avLst/>
            </a:prstGeom>
          </p:spPr>
        </p:pic>
      </p:grpSp>
      <p:cxnSp>
        <p:nvCxnSpPr>
          <p:cNvPr id="21" name="Straight Arrow Connector 20">
            <a:extLst>
              <a:ext uri="{FF2B5EF4-FFF2-40B4-BE49-F238E27FC236}">
                <a16:creationId xmlns:a16="http://schemas.microsoft.com/office/drawing/2014/main" id="{B8322F68-6F80-3E55-50C1-A4987908B271}"/>
              </a:ext>
            </a:extLst>
          </p:cNvPr>
          <p:cNvCxnSpPr>
            <a:cxnSpLocks/>
          </p:cNvCxnSpPr>
          <p:nvPr/>
        </p:nvCxnSpPr>
        <p:spPr>
          <a:xfrm>
            <a:off x="10045318" y="9732521"/>
            <a:ext cx="4897903" cy="0"/>
          </a:xfrm>
          <a:prstGeom prst="straightConnector1">
            <a:avLst/>
          </a:prstGeom>
          <a:noFill/>
          <a:ln w="28575" cap="flat" cmpd="sng" algn="ctr">
            <a:solidFill>
              <a:srgbClr val="B3A369"/>
            </a:solidFill>
            <a:prstDash val="solid"/>
          </a:ln>
          <a:effectLst/>
        </p:spPr>
      </p:cxnSp>
      <p:sp>
        <p:nvSpPr>
          <p:cNvPr id="22" name="Oval 21">
            <a:extLst>
              <a:ext uri="{FF2B5EF4-FFF2-40B4-BE49-F238E27FC236}">
                <a16:creationId xmlns:a16="http://schemas.microsoft.com/office/drawing/2014/main" id="{77CF0FED-B450-90B9-F5A1-700272F2DA22}"/>
              </a:ext>
            </a:extLst>
          </p:cNvPr>
          <p:cNvSpPr/>
          <p:nvPr/>
        </p:nvSpPr>
        <p:spPr>
          <a:xfrm>
            <a:off x="9888834" y="9657681"/>
            <a:ext cx="152400" cy="152400"/>
          </a:xfrm>
          <a:prstGeom prst="ellipse">
            <a:avLst/>
          </a:prstGeom>
          <a:solidFill>
            <a:srgbClr val="B3A369"/>
          </a:solidFill>
          <a:ln w="25400" cap="flat" cmpd="sng" algn="ctr">
            <a:solidFill>
              <a:srgbClr val="B3A369"/>
            </a:solidFill>
            <a:prstDash val="solid"/>
          </a:ln>
          <a:effectLst/>
        </p:spPr>
        <p:txBody>
          <a:bodyPr rtlCol="0" anchor="ctr"/>
          <a:lstStyle/>
          <a:p>
            <a:pPr marL="0" marR="0" lvl="0" indent="0" algn="ctr" defTabSz="76197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3" name="TextBox 22">
            <a:extLst>
              <a:ext uri="{FF2B5EF4-FFF2-40B4-BE49-F238E27FC236}">
                <a16:creationId xmlns:a16="http://schemas.microsoft.com/office/drawing/2014/main" id="{F54E9A19-381D-2B36-BB2C-F3239FB304BB}"/>
              </a:ext>
            </a:extLst>
          </p:cNvPr>
          <p:cNvSpPr txBox="1"/>
          <p:nvPr/>
        </p:nvSpPr>
        <p:spPr>
          <a:xfrm>
            <a:off x="10627704" y="9250671"/>
            <a:ext cx="4897903" cy="535531"/>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76197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B3A369"/>
                </a:solidFill>
                <a:effectLst/>
                <a:uLnTx/>
                <a:uFillTx/>
                <a:ea typeface="+mn-ea"/>
                <a:cs typeface="Arial"/>
              </a:rPr>
              <a:t>Virtual representation</a:t>
            </a:r>
            <a:endParaRPr kumimoji="0" lang="en-US" sz="3200" b="0" i="0" u="none" strike="noStrike" kern="0" cap="none" spc="0" normalizeH="0" baseline="0" noProof="0" dirty="0">
              <a:ln>
                <a:noFill/>
              </a:ln>
              <a:solidFill>
                <a:srgbClr val="FFFFFF"/>
              </a:solidFill>
              <a:effectLst/>
              <a:uLnTx/>
              <a:uFillTx/>
              <a:ea typeface="+mn-ea"/>
              <a:cs typeface="+mn-cs"/>
            </a:endParaRPr>
          </a:p>
        </p:txBody>
      </p:sp>
      <p:cxnSp>
        <p:nvCxnSpPr>
          <p:cNvPr id="24" name="Straight Arrow Connector 23">
            <a:extLst>
              <a:ext uri="{FF2B5EF4-FFF2-40B4-BE49-F238E27FC236}">
                <a16:creationId xmlns:a16="http://schemas.microsoft.com/office/drawing/2014/main" id="{6D98C957-5F4F-4A6A-9B6B-FB36D4F7CAD7}"/>
              </a:ext>
            </a:extLst>
          </p:cNvPr>
          <p:cNvCxnSpPr>
            <a:cxnSpLocks/>
          </p:cNvCxnSpPr>
          <p:nvPr/>
        </p:nvCxnSpPr>
        <p:spPr>
          <a:xfrm>
            <a:off x="12243087" y="15915023"/>
            <a:ext cx="4897903" cy="0"/>
          </a:xfrm>
          <a:prstGeom prst="straightConnector1">
            <a:avLst/>
          </a:prstGeom>
          <a:noFill/>
          <a:ln w="28575" cap="flat" cmpd="sng" algn="ctr">
            <a:solidFill>
              <a:srgbClr val="B3A369"/>
            </a:solidFill>
            <a:prstDash val="solid"/>
          </a:ln>
          <a:effectLst/>
        </p:spPr>
      </p:cxnSp>
      <p:sp>
        <p:nvSpPr>
          <p:cNvPr id="25" name="Oval 24">
            <a:extLst>
              <a:ext uri="{FF2B5EF4-FFF2-40B4-BE49-F238E27FC236}">
                <a16:creationId xmlns:a16="http://schemas.microsoft.com/office/drawing/2014/main" id="{87DC0930-8CC7-5936-D564-EB0949705628}"/>
              </a:ext>
            </a:extLst>
          </p:cNvPr>
          <p:cNvSpPr/>
          <p:nvPr/>
        </p:nvSpPr>
        <p:spPr>
          <a:xfrm>
            <a:off x="17111866" y="15816304"/>
            <a:ext cx="152400" cy="152400"/>
          </a:xfrm>
          <a:prstGeom prst="ellipse">
            <a:avLst/>
          </a:prstGeom>
          <a:solidFill>
            <a:srgbClr val="B3A369"/>
          </a:solidFill>
          <a:ln w="25400" cap="flat" cmpd="sng" algn="ctr">
            <a:solidFill>
              <a:srgbClr val="B3A369"/>
            </a:solidFill>
            <a:prstDash val="solid"/>
          </a:ln>
          <a:effectLst/>
        </p:spPr>
        <p:txBody>
          <a:bodyPr rtlCol="0" anchor="ctr"/>
          <a:lstStyle/>
          <a:p>
            <a:pPr marL="0" marR="0" lvl="0" indent="0" algn="ctr" defTabSz="76197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TextBox 25">
            <a:extLst>
              <a:ext uri="{FF2B5EF4-FFF2-40B4-BE49-F238E27FC236}">
                <a16:creationId xmlns:a16="http://schemas.microsoft.com/office/drawing/2014/main" id="{43194841-E0D3-8E7F-036F-FCFFDF47BBD0}"/>
              </a:ext>
            </a:extLst>
          </p:cNvPr>
          <p:cNvSpPr txBox="1"/>
          <p:nvPr/>
        </p:nvSpPr>
        <p:spPr>
          <a:xfrm>
            <a:off x="12153675" y="15379493"/>
            <a:ext cx="4897903" cy="535531"/>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76197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B3A369"/>
                </a:solidFill>
                <a:effectLst/>
                <a:uLnTx/>
                <a:uFillTx/>
                <a:ea typeface="+mn-ea"/>
                <a:cs typeface="Arial"/>
              </a:rPr>
              <a:t>Future state realizations</a:t>
            </a:r>
            <a:endParaRPr kumimoji="0" lang="en-US" sz="3200" b="0" i="0" u="none" strike="noStrike" kern="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3366376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developing data-driven solutions to engineering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Modulus contains a variety of APIs for developing data-driven machine learning solutions to challenging engineering systems, including:</a:t>
            </a:r>
          </a:p>
          <a:p>
            <a:pPr lvl="1"/>
            <a:r>
              <a:rPr lang="en-US" dirty="0"/>
              <a:t>Data-driven modeling of physical systems</a:t>
            </a:r>
          </a:p>
          <a:p>
            <a:pPr lvl="1"/>
            <a:r>
              <a:rPr lang="en-US" dirty="0"/>
              <a:t>Super resolution of low-fidelity results computed by traditional solvers</a:t>
            </a:r>
          </a:p>
        </p:txBody>
      </p:sp>
      <p:pic>
        <p:nvPicPr>
          <p:cNvPr id="14" name="Picture 8">
            <a:extLst>
              <a:ext uri="{FF2B5EF4-FFF2-40B4-BE49-F238E27FC236}">
                <a16:creationId xmlns:a16="http://schemas.microsoft.com/office/drawing/2014/main" id="{C44A395B-03F4-7C2D-D09A-C7CC913455C6}"/>
              </a:ext>
            </a:extLst>
          </p:cNvPr>
          <p:cNvPicPr>
            <a:picLocks noChangeAspect="1"/>
          </p:cNvPicPr>
          <p:nvPr/>
        </p:nvPicPr>
        <p:blipFill>
          <a:blip r:embed="rId3"/>
          <a:stretch>
            <a:fillRect/>
          </a:stretch>
        </p:blipFill>
        <p:spPr>
          <a:xfrm>
            <a:off x="1058780" y="8985982"/>
            <a:ext cx="21851786" cy="8654401"/>
          </a:xfrm>
          <a:prstGeom prst="rect">
            <a:avLst/>
          </a:prstGeom>
        </p:spPr>
      </p:pic>
      <p:pic>
        <p:nvPicPr>
          <p:cNvPr id="15" name="Picture 16" descr="A picture containing cloudy, dark, clouds&#10;&#10;Description automatically generated">
            <a:extLst>
              <a:ext uri="{FF2B5EF4-FFF2-40B4-BE49-F238E27FC236}">
                <a16:creationId xmlns:a16="http://schemas.microsoft.com/office/drawing/2014/main" id="{4789D55C-DC96-3E0B-1619-34310C61FBF7}"/>
              </a:ext>
            </a:extLst>
          </p:cNvPr>
          <p:cNvPicPr>
            <a:picLocks noChangeAspect="1"/>
          </p:cNvPicPr>
          <p:nvPr/>
        </p:nvPicPr>
        <p:blipFill>
          <a:blip r:embed="rId4"/>
          <a:stretch>
            <a:fillRect/>
          </a:stretch>
        </p:blipFill>
        <p:spPr>
          <a:xfrm>
            <a:off x="17282885" y="9002535"/>
            <a:ext cx="18234335" cy="8637848"/>
          </a:xfrm>
          <a:prstGeom prst="rect">
            <a:avLst/>
          </a:prstGeom>
        </p:spPr>
      </p:pic>
      <p:sp>
        <p:nvSpPr>
          <p:cNvPr id="16" name="Text Placeholder 18">
            <a:extLst>
              <a:ext uri="{FF2B5EF4-FFF2-40B4-BE49-F238E27FC236}">
                <a16:creationId xmlns:a16="http://schemas.microsoft.com/office/drawing/2014/main" id="{A0D5D978-723F-EA13-23ED-4FFA265CEBB5}"/>
              </a:ext>
            </a:extLst>
          </p:cNvPr>
          <p:cNvSpPr txBox="1">
            <a:spLocks/>
          </p:cNvSpPr>
          <p:nvPr/>
        </p:nvSpPr>
        <p:spPr>
          <a:xfrm>
            <a:off x="1225230" y="17801738"/>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Super-resolution of flow in a wind farm using Modulus</a:t>
            </a:r>
          </a:p>
        </p:txBody>
      </p:sp>
    </p:spTree>
    <p:extLst>
      <p:ext uri="{BB962C8B-B14F-4D97-AF65-F5344CB8AC3E}">
        <p14:creationId xmlns:p14="http://schemas.microsoft.com/office/powerpoint/2010/main" val="2891117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8149B5CC-FD86-443F-AA49-E16463F1925E}" vid="{47C32FBF-E54B-4C6B-9911-A4F5A56CD5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65afe6d-7162-4df4-ae98-80745cab72d4" xsi:nil="true"/>
    <PublishingExpirationDate xmlns="http://schemas.microsoft.com/sharepoint/v3" xsi:nil="true"/>
    <PublishingStartDate xmlns="http://schemas.microsoft.com/sharepoint/v3" xsi:nil="true"/>
    <lcf76f155ced4ddcb4097134ff3c332f xmlns="2a5b1eea-32a8-4673-8d38-de3226caeee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14" ma:contentTypeDescription="Create a new document." ma:contentTypeScope="" ma:versionID="22971a07ef26b7d55c75d7e864a8bd41">
  <xsd:schema xmlns:xsd="http://www.w3.org/2001/XMLSchema" xmlns:xs="http://www.w3.org/2001/XMLSchema" xmlns:p="http://schemas.microsoft.com/office/2006/metadata/properties" xmlns:ns1="http://schemas.microsoft.com/sharepoint/v3" xmlns:ns2="2a5b1eea-32a8-4673-8d38-de3226caeee3" xmlns:ns3="f65afe6d-7162-4df4-ae98-80745cab72d4" targetNamespace="http://schemas.microsoft.com/office/2006/metadata/properties" ma:root="true" ma:fieldsID="56935c493d9c838d79811339fb0e4e9c" ns1:_="" ns2:_="" ns3:_="">
    <xsd:import namespace="http://schemas.microsoft.com/sharepoint/v3"/>
    <xsd:import namespace="2a5b1eea-32a8-4673-8d38-de3226caeee3"/>
    <xsd:import namespace="f65afe6d-7162-4df4-ae98-80745cab72d4"/>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65afe6d-7162-4df4-ae98-80745cab72d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9d4e2c1-4547-4ca0-9568-b573cd0c84c4}" ma:internalName="TaxCatchAll" ma:showField="CatchAllData" ma:web="f65afe6d-7162-4df4-ae98-80745cab72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C8849F-B2DE-4C98-9ED9-E864444CB862}">
  <ds:schemaRefs>
    <ds:schemaRef ds:uri="http://schemas.microsoft.com/sharepoint/v3/contenttype/forms"/>
  </ds:schemaRefs>
</ds:datastoreItem>
</file>

<file path=customXml/itemProps2.xml><?xml version="1.0" encoding="utf-8"?>
<ds:datastoreItem xmlns:ds="http://schemas.openxmlformats.org/officeDocument/2006/customXml" ds:itemID="{10CEAEC8-B386-43A2-B3BF-3581A1369083}">
  <ds:schemaRefs>
    <ds:schemaRef ds:uri="http://purl.org/dc/elements/1.1/"/>
    <ds:schemaRef ds:uri="http://schemas.microsoft.com/office/2006/metadata/properties"/>
    <ds:schemaRef ds:uri="http://schemas.microsoft.com/sharepoint/v3"/>
    <ds:schemaRef ds:uri="http://purl.org/dc/terms/"/>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f65afe6d-7162-4df4-ae98-80745cab72d4"/>
    <ds:schemaRef ds:uri="http://www.w3.org/XML/1998/namespace"/>
    <ds:schemaRef ds:uri="http://purl.org/dc/dcmitype/"/>
  </ds:schemaRefs>
</ds:datastoreItem>
</file>

<file path=customXml/itemProps3.xml><?xml version="1.0" encoding="utf-8"?>
<ds:datastoreItem xmlns:ds="http://schemas.openxmlformats.org/officeDocument/2006/customXml" ds:itemID="{96C4BDCF-5A67-4B0C-8DCD-958EC1E42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f65afe6d-7162-4df4-ae98-80745cab72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NVIDIA_Sans_Corp_Template_LIGHT_ENGINEERING</Template>
  <TotalTime>9560</TotalTime>
  <Words>9350</Words>
  <Application>Microsoft Office PowerPoint</Application>
  <PresentationFormat>Custom</PresentationFormat>
  <Paragraphs>496</Paragraphs>
  <Slides>35</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Cambria Math</vt:lpstr>
      <vt:lpstr>DINPro-Medium</vt:lpstr>
      <vt:lpstr>Helvetica Neue</vt:lpstr>
      <vt:lpstr>NVIDIA Sans</vt:lpstr>
      <vt:lpstr>NVIDIA Sans Light</vt:lpstr>
      <vt:lpstr>NVIDIA Sans Medium</vt:lpstr>
      <vt:lpstr>Roboto Mono</vt:lpstr>
      <vt:lpstr>Times New Roman</vt:lpstr>
      <vt:lpstr>Trebuchet MS</vt:lpstr>
      <vt:lpstr>Wingdings</vt:lpstr>
      <vt:lpstr>Title Only</vt:lpstr>
      <vt:lpstr>Introduction to Physics-Informed Machine Learning with Modulus</vt:lpstr>
      <vt:lpstr>PowerPoint Presentation</vt:lpstr>
      <vt:lpstr>Saturating Performance in Traditional HPC</vt:lpstr>
      <vt:lpstr>NVIDIA Modulus</vt:lpstr>
      <vt:lpstr>What is Modulus?</vt:lpstr>
      <vt:lpstr>What is Modulus?</vt:lpstr>
      <vt:lpstr>What is Modulus?</vt:lpstr>
      <vt:lpstr>What is Modulus?</vt:lpstr>
      <vt:lpstr>What is Modulus?</vt:lpstr>
      <vt:lpstr>What is Modulus?</vt:lpstr>
      <vt:lpstr>Modulus Architecture</vt:lpstr>
      <vt:lpstr>Modulus Training</vt:lpstr>
      <vt:lpstr>Physics Informed Neural Networks (PINNs) in Modulus</vt:lpstr>
      <vt:lpstr>PINNs Theory: Neural Network Solver</vt:lpstr>
      <vt:lpstr>PINNs Theory: Neural Network Solver</vt:lpstr>
      <vt:lpstr>PINNs Theory: Neural Network Solver</vt:lpstr>
      <vt:lpstr>Modulus: Anatomy of a project</vt:lpstr>
      <vt:lpstr>Modulus: Anatomy of a project</vt:lpstr>
      <vt:lpstr>Modulus: Anatomy of a project</vt:lpstr>
      <vt:lpstr>Modulus: Anatomy of a project</vt:lpstr>
      <vt:lpstr>Modulus: Anatomy of a project</vt:lpstr>
      <vt:lpstr>Accessing the supplemental material</vt:lpstr>
      <vt:lpstr>Solving Parameterized Problems</vt:lpstr>
      <vt:lpstr>Solving Parameterized Problems</vt:lpstr>
      <vt:lpstr>Solving Inverse Problems</vt:lpstr>
      <vt:lpstr>Solving Inverse Problems</vt:lpstr>
      <vt:lpstr>Solution to 1D diffusion</vt:lpstr>
      <vt:lpstr>Solution to 1D diffusion</vt:lpstr>
      <vt:lpstr>Solution to 1D diffusion</vt:lpstr>
      <vt:lpstr>Solution to 1D diffusion</vt:lpstr>
      <vt:lpstr>Parameterized Solution to 1D diffusion</vt:lpstr>
      <vt:lpstr>Solution to ODEs – Coupled Spring Mass System</vt:lpstr>
      <vt:lpstr>Solution to ODEs – Coupled Spring Mass System</vt:lpstr>
      <vt:lpstr>Inverse Problem – Coupled Spring Mass System</vt:lpstr>
      <vt:lpstr>Inverse Problem – Coupled Spring Mass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Font Test</dc:title>
  <dc:creator>Kaustubh Tangsali</dc:creator>
  <cp:lastModifiedBy>Andres Chavez</cp:lastModifiedBy>
  <cp:revision>3</cp:revision>
  <dcterms:created xsi:type="dcterms:W3CDTF">2022-08-14T18:39:32Z</dcterms:created>
  <dcterms:modified xsi:type="dcterms:W3CDTF">2025-07-23T05:17:28Z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ies>
</file>